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Chào các em. Hôm nay chúng ta bắt đầu chuyên đề Nhiệt động hóa học — nhánh hóa học trả lời câu hỏi: năng lượng đi đâu, về đâu trong mỗi phản ứng? Dẫn nhập gợi mở: Vì sao xăng cháy tỏa nhiệt còn nhiệt phân đá vôi phải cấp nhiệt liên tục? Vì sao gói chườm lạnh y tế lạnh đi tức thì khi bóp? Tất cả đều được giải thích định lượng bằng nguyên lí thứ nhất — định luật bảo toàn năng lượng viết cho hóa học. Nhấn mạnh: đây là nền tảng để lớp 10 chuyên học tiếp entropy và năng lượng Gibbs ở chuyên đề sau, và là phần chắc chắn có trong đề HSG.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Giới thiệu nhanh 3 nhóm mục tiêu. Lưu ý với học sinh: phần Kiến thức là yêu cầu tối thiểu; phần Vận dụng (Born–Haber, Kirchhoff) vượt SGK đại trà, là chuẩn của đề HSG tỉnh và khu vực lớp 10. Các em đã có tài liệu lí thuyết 13 trang, slide chỉ nêu khung — chi tiết và ví dụ đầy đủ ở tài liệu.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Lộ trình 4 phần: Phần I xây móng khái niệm — nhiều bạn chuyên Hóa yếu phần này vì nó 'giống Lí'; Phần II là trục xương sống; Phần III là trọng tâm thi cử; Phần IV gắn với thực nghiệm. Dặn học sinh: sai lầm phổ biến nhất của toàn chuyên đề nằm ở quy ước dấu — sẽ chốt kĩ ở Phần I.</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Trước khi nói về năng lượng của phản ứng, ta cần thống nhất ngôn ngữ: hệ là gì, cái gì là hàm trạng thái, và dấu của nhiệt – công quy ước ra sao. Ví von: học nhiệt động mà chưa chuẩn khái niệm giống như chơi cờ mà chưa thuộc luật đi quân.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nhanh cả lớp trước khi chiếu 3 thẻ: cốc trà nóng trên bàn là hệ gì? (hở — mất hơi nước và nhiệt). Sau đó phân loại tiếp: bóng thám không (kín — vỏ giữ khí nhưng vẫn trao đổi nhiệt và công), bom nhiệt lượng kế cách nhiệt (cô lập). Mở rộng cho lớp chuyên: hệ đồng thể/dị thể, hệ đoạn nhiệt (Q = 0) — khái niệm đoạn nhiệt sẽ dùng ở Phần II. Chốt: việc chọn ranh giới hệ là do MÌNH quyết định, nhưng chọn xong phải nhất quán — mọi dấu Q, W đều nhìn từ phía hệ.</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Thao tác nhanh tại lớp: tưởng tượng chia đôi cốc nước 80 °C. Nhiệt độ mỗi nửa vẫn 80 °C (cường độ), thể tích và nội năng mỗi nửa còn một nửa (khuếch độ). Với lớp chuyên, nói thêm: tỉ số hai đại lượng khuếch độ cho một đại lượng cường độ (d = m/V, C = n/V) — đó là lí do các đại lượng mol (C_P, Δ_fH°) đều là cường độ, tra bảng được.</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khái niệm nền của TOÀN BỘ chuyên đề — định luật Hess về sau chỉ là hệ quả của nó. Kể chuyện leo núi rồi hỏi: độ cao ứng với đại lượng nào trong nhiệt động? (U, H). Nhấn mạnh lỗi trình bày kinh điển: viết ΔQ, ΔW là sai bản chất — Q, W là 'lượng trao đổi trên đường đi', không phải thuộc tính của trạng thái. Câu hỏi đào sâu cho lớp chuyên: vì sao chu trình có ΔU = 0 nhưng Q và W có thể khác 0? — chính là nguyên lí hoạt động của động cơ nhiệt.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Bốn 'chế độ chạy' của một hệ — mỗi chế độ sẽ cho một dạng rút gọn của nguyên lí I ở Phần II, nên yêu cầu học sinh thuộc điều kiện của từng loại. Giải thích thuận nghịch bằng hình ảnh: nén khí cực chậm bằng cách đặt từng hạt cát lên pit-tông — lấy dần cát ra thì hệ quay lại đúng đường cũ. Mọi quá trình thực đều bất thuận nghịch; thuận nghịch là giới hạn lí tưởng, nhưng lại là mốc so sánh quan trọng vì cho công cực đại — sẽ gặp lại ở Ví dụ giãn nở đẳng nhiệt.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Giải thích vì sao không biết U tuyệt đối: muốn thế phải kể cả năng lượng nghỉ E = mc² của hạt nhân — không cần thiết, vì hóa học chỉ quan tâm phần THAY ĐỔI. So sánh với thế năng: chọn gốc ở đâu không quan trọng, chỉ hiệu số có nghĩa. Công thức đóng khung là chìa khóa giải nhanh nhiều bài: khí lí tưởng không có tương tác phân tử nên U chỉ gồm động năng nhiệt — chỉ phụ thuộc T. Đây chính là lí do ở Ví dụ giãn nở đẳng nhiệt sau này ta viết ngay ΔU = 0.</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QUAN TRỌNG NHẤT PHẦN I — dừng lại lâu. Cách nhớ: coi hệ như một tài khoản ngân hàng năng lượng: tiền vào (+), tiền ra (−); Q và W chỉ là hai 'kênh chuyển khoản'. Kiểm tra nhanh: khí giãn nở đẩy pit-tông, dấu của W? (âm — hệ mất năng lượng qua kênh công). Nước đá đang tan trong tay, dấu của Q đối với hệ 'viên đá'? (dương). Cảnh báo: SGK Vật lí và một số sách HSG cũ dùng ΔU = Q − A với A là công hệ SINH — hai quy ước cho cùng một vật lí, W = −A. Trong toàn chuyên đề này ta thống nhất IUPAC.</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Đã đủ 'từ vựng', giờ vào định luật trung tâm. Hỏi trước: năng lượng của hệ cô lập có tự tăng lên được không? — Không, và phát biểu định lượng của điều đó chính là nguyên lí I.</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Công thức đóng khung đỏ là trục của cả chuyên đề — mọi công thức sau đều suy từ đây. Diễn giải bằng lời: 'nội năng thay đổi bao nhiêu = nhận vào bao nhiêu qua kênh nhiệt + nhận vào bao nhiêu qua kênh công'. Kể ngắn về động cơ vĩnh cửu loại I: hàng trăm thiết kế suốt nhiều thế kỉ đều thất bại — nguyên lí I chính là tuyên bố khoa học rằng chúng bất khả thi. Với lớp chuyên, giới thiệu kí hiệu δ để các em không bỡ ngỡ khi đọc giáo trình đại học.</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Giải thích nguồn gốc công thức trên bảng: W = −F·s = −(P·S)·(ΔV/S) = −P·ΔV; dấu trừ để khớp quy ước IUPAC. Công thức dưới dành cho lớp chuyên: khi thuận nghịch, P ngoài luôn bằng P của hệ nên phải 'cộng dồn' từng đoạn nhỏ −P·dV — dẫn tới tích phân và ra logarit; học sinh chưa học tích phân chỉ cần chấp nhận và dùng đúng. Câu hỏi thảo luận: vì sao giãn vào chân không không sinh công? (không có gì để đẩy — không lực cản, không công). Lỗi hay gặp trong bài kiểm tra: quên đổi lít ra m³ — lệch kết quả 1000 lần.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Dẫn từng dòng từ ΔU = Q + W thay điều kiện tương ứng — cho học sinh tự suy ra dòng 1 và 4 trước, giáo viên làm dòng 2, 3. Dòng chốt màu đỏ là câu trả lời cho câu hỏi 'vì sao bảng số liệu hóa học toàn ΔH?': vì phản ứng thường làm trong bình hở (đẳng áp), nhiệt đo được chính là ΔH. Nhấn mạnh cột hệ thức chỉ đúng với điều kiện ở cột giữa — học sinh hay dùng Q = nCΔT cho cả quá trình đẳng nhiệt (sai hiển nhiên vì ΔT = 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làm cá nhân 5 phút, gọi một em lên bảng. ĐÁP ÁN: W = −101 325 × 3,0×10⁻³ ≈ −304 J (hệ sinh công); ΔU = 500 + (−304) = +196 J. Khai thác sai lầm tại chỗ: em nào ra W = +304 J là đặt nhầm dấu quy ước; em nào ra −304 000 J là quên đổi lít sang m³. Mở rộng cho học sinh khá: nếu giãn cùng thể tích ấy nhưng vào chân không thì ΔU bằng bao nhiêu? (W = 0 nên ΔU = +500 J — cùng trạng thái đầu nhưng khác đường đi, Q, W khác nhau).</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Động cơ đặt ra H: ở đẳng áp, nhiệt Q_P = ΔU + PΔV — cồng kềnh; gom U + PV thành một hàm H thì Q_P = ΔH gọn đẹp. Nói cách khác H sinh ra 'cho tiện sổ sách', nhưng vì U, P, V đều là hàm trạng thái nên H thừa hưởng luôn tính chất quý giá đó — và định luật Hess sống trên tính chất này. Phân biệt giúp học sinh: ΔU là nhiệt đẳng TÍCH, ΔH là nhiệt đẳng ÁP; hai cái chênh nhau đúng phần công giãn nở — slide sau định lượng phần chênh đó.</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Chứng minh ngắn trên bảng: ΔH = ΔU + Δ(PV); với khí lí tưởng cùng T thì Δ(PV) = Δn·RT; thể tích rắn/lỏng bỏ qua. Đọc kĩ ví dụ NH₃: hệ co lại (Δn &lt; 0) — môi trường nén hộ hệ, nên nhiệt tỏa đẳng áp (92,2) LỚN hơn độ giảm nội năng (87,2). Bẫy đơn vị kinh điển: RT ra đơn vị J trong khi ΔH đề cho kJ — nhắc học sinh nhân 10⁻³. Câu hỏi kiểm tra hiểu: đốt cháy glucose C₆H₁₂O₆ + 6O₂ → 6CO₂ + 6H₂O, Δn khí = ? (= 0 ⇒ ΔH = ΔU — sẽ dùng lại ở Phần IV).</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Liên hệ kiến thức Lí lớp 12 sắp học và thuyết động học phân tử: mỗi bậc tự do góp R/2 vào C_V — khí đơn nguyên tử chỉ tịnh tiến (3 bậc), khí 2 nguyên tử thêm 2 bậc quay. Bài tập miệng: đun 2 mol Ar từ 300 K lên 400 K đẳng áp — Q_P = 2×(5/2×8,314)×100 ≈ 4157 J; ΔU = 2494 J; phần chênh 1663 J chính là công giãn nở (= nRΔT). Nhấn mạnh: nhiệt dung riêng c dùng cho bài nhiệt lượng kế ở Phần IV — công thức Q = mcΔt các em đã quen từ THCS.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Phần trọng tâm thi cử. Mở đầu bằng câu hỏi: làm sao biết được nhiệt của phản ứng C + ½O₂ → CO khi không bao giờ đốt cacbon 'sạch' ra được mỗi CO? Câu trả lời — định luật Hess — là phép màu của phần này.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mở: vì sao phải ghi trạng thái? Lấy ngay ví dụ: đốt CH₄ ra H₂O lỏng cho −890,3 kJ nhưng ra H₂O hơi chỉ −802,3 kJ — chênh đúng 2×44 kJ hóa hơi. Quy tắc ② và ③ nghe hiển nhiên nhưng là công cụ tính toán chính khi tổ hợp phương trình ở định luật Hess. Giải thích kĩ kí hiệu: chỉ số r = reaction, ° = chuẩn (1 bar), 298 = nhiệt độ; sau này gặp thêm f = formation, c = combustion. Lưu ý học sinh: chuẩn là 1 bar (theo IUPAC hiện hành), không phải 1 atm như sách cũ.</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Hai định nghĩa phải thuộc lòng từng chữ: '1 mol', 'đơn chất bền nhất', 'điều kiện chuẩn' — thiếu chữ nào mất điểm chữ đó trong bài thi. Quy ước đóng khung giống việc chọn 'mực nước biển' làm gốc độ cao: đơn chất bền nhất là mốc 0 của thang enthalpy. Kiểm tra nhanh: Δ_fH° của O₃? (khác 0, = +142,7 — vì O₃ không phải dạng bền nhất của oxygen); của C(kim cương)? (+1,9 kJ/mol). Chú ý N → N₂(g) khi đốt cháy hợp chất chứa N, không ra NO₂.</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Chuỗi khái niệm phục vụ trực tiếp cho bài tập HSG. Điểm nhấn 1: điều kiện THỂ KHÍ của năng lượng liên kết — nếu chất lỏng phải cộng enthalpy hóa hơi trước, đề HSG rất hay gài. Điểm nhấn 2: hòa tan NaOH tỏa nhiệt mạnh nhưng NH₄NO₃ thu nhiệt (ứng dụng túi chườm lạnh) — vì cán cân giữa phá mạng lưới và hydrate hóa nghiêng khác nhau. Điểm nhấn 3: vì sao nhiệt trung hòa acid mạnh–base mạnh gần như là hằng số? — vì ion về bản chất chỉ có MỘT phản ứng H⁺ + OH⁻; acid yếu cho giá trị nhỏ hơn do tốn năng lượng điện li — hỏi học sinh dự đoán trước khi giải thích.</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Nhắc lại slide 'leo núi': Hess chỉ là hệ quả của việc H là hàm trạng thái — không có gì phải 'tin', chỉ cần hiểu. Điều kiện áp dụng: hai con đường phải trùng nhau HOÀN TOÀN về trạng thái đầu/cuối (chất, trạng thái vật lí, điều kiện). Giá trị thực tiễn: đo được nhiệt của phản ứng KHÔNG THỂ tiến hành sạch — ví dụ kinh điển C + ½O₂ → CO sẽ giải ở slide sau. Kĩ thuật làm bài: coi các phương trình nhiệt hóa học như phương trình đại số — khử chất trung gian như khử ẩn số.</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lấy (1) − (2), tức (1) cộng với (2) viết ngược: Δ_fH°(CO) = −393,5 − (−283,0) = −110,5 kJ/mol. Sau khi chữa, hỏi lại: vì sao không đo trực tiếp phản ứng này? (đốt C luôn sinh kèm CO₂, không thể dừng ở mỗi CO). Vẽ nhanh sơ đồ tam giác C → CO → CO₂ lên bảng để học sinh thấy đúng hình ảnh 'hai con đường' của slide trước. Bài về nhà cùng dạng: tính Δ_fH° của C₂H₂ từ nhiệt đốt cháy của C, H₂ và C₂H₂.</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'xương sống' của mọi đề kiểm tra — dặn học sinh chụp/chép nguyên trang. Giải thích logic để khỏi học vẹt chiều công thức: nhiệt SINH đi qua trung gian là ĐƠN CHẤT (tháo chất đầu về đơn chất — tốn ngược dấu, ráp thành sản phẩm); nhiệt CHÁY đi qua trung gian là SẢN PHẨM CHÁY (chất đầu cháy xuôi, sản phẩm cháy phải trừ đi); năng lượng liên kết: phá liên kết chất đầu (+), tạo liên kết sản phẩm (−). Hiểu con đường trung gian là tự viết lại được cả ba, không cần nhớ máy móc. Ví dụ áp dụng nhanh (đã có trong tài liệu): đốt ethanol −1366,8 kJ theo nhiệt sinh; H₂ + Cl₂ → 2HCl = −185 kJ theo liên kết.</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Đi từng bước chevron và hỏi dấu từng đại lượng trước khi hiện số: thăng hoa (+, phá mạng kim loại), phân li (+), ion hóa (+, luôn dương), ái lực electron của Cl (−, tỏa), mạng lưới (− rất lớn). Insight quan trọng: tạo cặp ion từ nguyên tử khí THU 496 − 349 = +147 kJ/mol — vậy động lực thật sự của việc hình thành muối ăn là năng lượng mạng lưới −787, không phải 'Na thích nhường e cho Cl' như cách nói dân dã. Đây là bài học chống ngộ nhận rất tốt cho lớp chuyên. Bài tương tự về nhà: chu trình cho MgO — lưu ý I₁ + I₂ và E_ea1 + E_ea2 của 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Dẫn dắt bằng chu trình Hess: muốn phản ứng ở T₂, có thể 'hạ nhiệt' chất đầu về T₁, phản ứng ở T₁, rồi 'nâng nhiệt' sản phẩm lên T₂ — hai bước nâng/hạ chênh nhau đúng ΔC_P·ΔT. Vẽ sơ đồ hình chữ nhật 4 đỉnh lên bảng. Ví dụ số trong tài liệu (Ví dụ 10): ΔC_P = 33,6 − (28,8 + 14,7) = −9,9 J/K; hiệu chỉnh −0,74 kJ trên nền −241,8 kJ — chưa tới 0,5%. Kết luận thực dụng: khoảng nhiệt độ hẹp thì coi Δ_rH không đổi, nhưng đề HSG có thể bắt hiệu chỉnh — phải biết công thức.</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Từ lí thuyết sang phòng thí nghiệm: mọi con số Δ_fH° trong bảng tra đều sinh ra từ những phép đo kiểu này. Hỏi khởi động: muốn đo nhiệt một phản ứng, tối thiểu cần đo những đại lượng gì? (khối lượng, độ tăng nhiệt độ, nhiệt dung).</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Nhắc lại dòng chốt đỏ của slide 14: đẳng áp đo ΔH, đẳng tích đo ΔU — giờ là hiện thân phần cứng của đúng câu đó. C_nlk là hằng số nhiệt lượng kế (nhiệt dung của toàn bộ dụng cụ) — xác định trước bằng phản ứng chuẩn đã biết nhiệt, hoặc bằng điện. Ví dụ bom trong tài liệu (Ví dụ 12): đốt 1,000 g glucose, C = 9,90 kJ/K, Δt = 1,576 K → Δ_cU ≈ −2808 kJ/mol; vì Δn khí = 0 nên đây cũng là Δ_cH — nối lại đúng câu hỏi ở slide 17. Liên hệ đời sống: 'calo' trên bao bì thực phẩm được đo bằng bom nhiệt lượng kế.</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q = 100 × 4,18 × 6,8 ≈ 2842 J; n = 0,050 mol; ΔH = −2842/0,050 ≈ −56,8 kJ/mol. Ba câu hỏi khai thác sau khi chữa: (1) Vì sao q mang m = 100 g chứ không phải 50 g? (toàn bộ dung dịch nóng lên). (2) Vì sao ΔH mang dấu trừ trong khi q dương? (q là nhiệt dung dịch THU, phản ứng TỎA đúng chừng ấy). (3) Nguồn sai số? (nhiệt dung cốc bị bỏ qua, thất thoát nhiệt, giả thiết d và c như nước) — kết quả −56,8 nhỏ hơn |−57,3| là hợp lí. Nếu còn thời gian, cho nhóm nhanh nhất làm thêm bài bom glucose trong tài liệu.</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Ôn kiểu hỏi–đáp nhanh: giáo viên đọc tên ô, cả lớp đồng thanh công thức, sau đó chiếu. Dòng đỏ cuối là 3 lỗi chấm bài gặp nhiều nhất — cảnh báo trước để chấm chặt về sau. Giao bài tập về nhà theo tài liệu: đọc lại 12 ví dụ giải mẫu, làm bài tự luyện (Kirchhoff cho H₂O, Born–Haber cho MgO, bom nhiệt lượng kế glucose). Hẹn buổi sau: chữa bài tập vận dụng + kiểm tra 15 phút phần công thức trọng tâm slide 25.</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Chốt lại bằng một câu: toàn bộ chuyên đề nằm gọn trong ΔU = Q + W cộng với tính chất hàm trạng thái — mọi thứ còn lại chỉ là hệ quả được tổ chức tốt. Nhắc nộp bài tự luyện trước buổi sau và đọc trước phần entropy nếu muốn đi nhanh.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Deco1"/>
          <p:cNvSpPr/>
          <p:nvPr/>
        </p:nvSpPr>
        <p:spPr>
          <a:xfrm>
            <a:off x="10241280" y="-1097280"/>
            <a:ext cx="3108960" cy="3108960"/>
          </a:xfrm>
          <a:prstGeom prst="ellipse">
            <a:avLst/>
          </a:prstGeom>
          <a:no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Deco2"/>
          <p:cNvSpPr/>
          <p:nvPr/>
        </p:nvSpPr>
        <p:spPr>
          <a:xfrm>
            <a:off x="-1280160" y="4937760"/>
            <a:ext cx="2926080" cy="2926080"/>
          </a:xfrm>
          <a:prstGeom prst="ellipse">
            <a:avLst/>
          </a:prstGeom>
          <a:noFill/>
          <a:ln w="25400">
            <a:solidFill>
              <a:srgbClr val="93C5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eco3"/>
          <p:cNvSpPr/>
          <p:nvPr/>
        </p:nvSpPr>
        <p:spPr>
          <a:xfrm>
            <a:off x="10881360" y="5394960"/>
            <a:ext cx="1554480" cy="1554480"/>
          </a:xfrm>
          <a:prstGeom prst="ellipse">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Kicker"/>
          <p:cNvSpPr txBox="1"/>
          <p:nvPr/>
        </p:nvSpPr>
        <p:spPr>
          <a:xfrm>
            <a:off x="1371600" y="1417320"/>
            <a:ext cx="9445752" cy="457200"/>
          </a:xfrm>
          <a:prstGeom prst="rect">
            <a:avLst/>
          </a:prstGeom>
          <a:noFill/>
        </p:spPr>
        <p:txBody>
          <a:bodyPr wrap="square" lIns="25400" rIns="25400" tIns="25400" bIns="25400">
            <a:spAutoFit/>
          </a:bodyPr>
          <a:lstStyle/>
          <a:p>
            <a:pPr algn="ctr">
              <a:lnSpc>
                <a:spcPct val="112000"/>
              </a:lnSpc>
              <a:spcAft>
                <a:spcPts val="600"/>
              </a:spcAft>
            </a:pPr>
            <a:r>
              <a:rPr sz="1800" b="1" i="0">
                <a:solidFill>
                  <a:srgbClr val="93C5FD"/>
                </a:solidFill>
                <a:latin typeface="Calibri"/>
              </a:rPr>
              <a:t>CHUYÊN ĐỀ NHIỆT ĐỘNG HÓA HỌC</a:t>
            </a:r>
          </a:p>
        </p:txBody>
      </p:sp>
      <p:sp>
        <p:nvSpPr>
          <p:cNvPr id="7" name="SlideTitle"/>
          <p:cNvSpPr txBox="1"/>
          <p:nvPr/>
        </p:nvSpPr>
        <p:spPr>
          <a:xfrm>
            <a:off x="914400" y="1965960"/>
            <a:ext cx="10360152" cy="2468880"/>
          </a:xfrm>
          <a:prstGeom prst="rect">
            <a:avLst/>
          </a:prstGeom>
          <a:noFill/>
        </p:spPr>
        <p:txBody>
          <a:bodyPr wrap="square" lIns="25400" rIns="25400" tIns="25400" bIns="25400">
            <a:spAutoFit/>
          </a:bodyPr>
          <a:lstStyle/>
          <a:p>
            <a:pPr algn="ctr">
              <a:lnSpc>
                <a:spcPct val="108000"/>
              </a:lnSpc>
              <a:spcAft>
                <a:spcPts val="600"/>
              </a:spcAft>
            </a:pPr>
            <a:r>
              <a:rPr sz="4000" b="1" i="0">
                <a:solidFill>
                  <a:srgbClr val="FFFFFF"/>
                </a:solidFill>
                <a:latin typeface="Calibri"/>
              </a:rPr>
              <a:t>NGUYÊN LÍ THỨ NHẤT</a:t>
            </a:r>
          </a:p>
          <a:p>
            <a:pPr algn="ctr">
              <a:lnSpc>
                <a:spcPct val="108000"/>
              </a:lnSpc>
              <a:spcAft>
                <a:spcPts val="600"/>
              </a:spcAft>
            </a:pPr>
            <a:r>
              <a:rPr sz="4000" b="1" i="0">
                <a:solidFill>
                  <a:srgbClr val="FFFFFF"/>
                </a:solidFill>
                <a:latin typeface="Calibri"/>
              </a:rPr>
              <a:t>CỦA NHIỆT ĐỘNG LỰC HỌC</a:t>
            </a:r>
          </a:p>
          <a:p>
            <a:pPr algn="ctr">
              <a:lnSpc>
                <a:spcPct val="108000"/>
              </a:lnSpc>
              <a:spcAft>
                <a:spcPts val="600"/>
              </a:spcAft>
            </a:pPr>
            <a:r>
              <a:rPr sz="4000" b="1" i="0">
                <a:solidFill>
                  <a:srgbClr val="FFFFFF"/>
                </a:solidFill>
                <a:latin typeface="Calibri"/>
              </a:rPr>
              <a:t>VÀ NHIỆT HÓA HỌC</a:t>
            </a:r>
          </a:p>
        </p:txBody>
      </p:sp>
      <p:sp>
        <p:nvSpPr>
          <p:cNvPr id="8" name="Line"/>
          <p:cNvSpPr/>
          <p:nvPr/>
        </p:nvSpPr>
        <p:spPr>
          <a:xfrm>
            <a:off x="4727448" y="4709160"/>
            <a:ext cx="2743200" cy="279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Sub"/>
          <p:cNvSpPr txBox="1"/>
          <p:nvPr/>
        </p:nvSpPr>
        <p:spPr>
          <a:xfrm>
            <a:off x="1828800" y="4983480"/>
            <a:ext cx="8531352" cy="457200"/>
          </a:xfrm>
          <a:prstGeom prst="rect">
            <a:avLst/>
          </a:prstGeom>
          <a:noFill/>
        </p:spPr>
        <p:txBody>
          <a:bodyPr wrap="square" lIns="25400" rIns="25400" tIns="25400" bIns="25400">
            <a:spAutoFit/>
          </a:bodyPr>
          <a:lstStyle/>
          <a:p>
            <a:pPr algn="ctr">
              <a:lnSpc>
                <a:spcPct val="112000"/>
              </a:lnSpc>
              <a:spcAft>
                <a:spcPts val="600"/>
              </a:spcAft>
            </a:pPr>
            <a:r>
              <a:rPr sz="1600" b="0" i="0">
                <a:solidFill>
                  <a:srgbClr val="FFFFFF"/>
                </a:solidFill>
                <a:latin typeface="Calibri"/>
              </a:rPr>
              <a:t>Hóa học 10 chuyên  •  Thầy Lương Hải Anh  •  THPT Chuyên Nguyễn Trãi</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Mục tiêu bài học</a:t>
            </a:r>
          </a:p>
        </p:txBody>
      </p:sp>
      <p:sp>
        <p:nvSpPr>
          <p:cNvPr id="5" name="Card1"/>
          <p:cNvSpPr/>
          <p:nvPr/>
        </p:nvSpPr>
        <p:spPr>
          <a:xfrm>
            <a:off x="548640" y="1371600"/>
            <a:ext cx="3520440" cy="42062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8368" y="1371600"/>
            <a:ext cx="3300984" cy="82296"/>
          </a:xfrm>
          <a:prstGeom prst="roundRect">
            <a:avLst>
              <a:gd name="adj" fmla="val 5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691640"/>
            <a:ext cx="297180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2040CC"/>
                </a:solidFill>
                <a:latin typeface="Calibri"/>
              </a:rPr>
              <a:t>KIẾN THỨC</a:t>
            </a:r>
          </a:p>
        </p:txBody>
      </p:sp>
      <p:sp>
        <p:nvSpPr>
          <p:cNvPr id="8" name="TextBox 7"/>
          <p:cNvSpPr txBox="1"/>
          <p:nvPr/>
        </p:nvSpPr>
        <p:spPr>
          <a:xfrm>
            <a:off x="822960" y="2286000"/>
            <a:ext cx="3017520" cy="301752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Hệ, môi trường, hàm trạng thái</a:t>
            </a:r>
          </a:p>
          <a:p>
            <a:pPr algn="l">
              <a:lnSpc>
                <a:spcPct val="112000"/>
              </a:lnSpc>
              <a:spcAft>
                <a:spcPts val="1000"/>
              </a:spcAft>
            </a:pPr>
            <a:r>
              <a:rPr sz="1700" b="0" i="0">
                <a:solidFill>
                  <a:srgbClr val="0F172A"/>
                </a:solidFill>
                <a:latin typeface="Calibri"/>
              </a:rPr>
              <a:t>• Nguyên lí I: ΔU = Q + W</a:t>
            </a:r>
          </a:p>
          <a:p>
            <a:pPr algn="l">
              <a:lnSpc>
                <a:spcPct val="112000"/>
              </a:lnSpc>
              <a:spcAft>
                <a:spcPts val="1000"/>
              </a:spcAft>
            </a:pPr>
            <a:r>
              <a:rPr sz="1700" b="0" i="0">
                <a:solidFill>
                  <a:srgbClr val="0F172A"/>
                </a:solidFill>
                <a:latin typeface="Calibri"/>
              </a:rPr>
              <a:t>• Enthalpy và định luật Hess</a:t>
            </a:r>
          </a:p>
        </p:txBody>
      </p:sp>
      <p:sp>
        <p:nvSpPr>
          <p:cNvPr id="9" name="Card2"/>
          <p:cNvSpPr/>
          <p:nvPr/>
        </p:nvSpPr>
        <p:spPr>
          <a:xfrm>
            <a:off x="4343400" y="1371600"/>
            <a:ext cx="3520440" cy="42062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453128" y="1371600"/>
            <a:ext cx="3300984" cy="82296"/>
          </a:xfrm>
          <a:prstGeom prst="roundRect">
            <a:avLst>
              <a:gd name="adj" fmla="val 50000"/>
            </a:avLst>
          </a:prstGeom>
          <a:solidFill>
            <a:srgbClr val="10B9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17720" y="1691640"/>
            <a:ext cx="297180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10B981"/>
                </a:solidFill>
                <a:latin typeface="Calibri"/>
              </a:rPr>
              <a:t>KĨ NĂNG</a:t>
            </a:r>
          </a:p>
        </p:txBody>
      </p:sp>
      <p:sp>
        <p:nvSpPr>
          <p:cNvPr id="12" name="TextBox 11"/>
          <p:cNvSpPr txBox="1"/>
          <p:nvPr/>
        </p:nvSpPr>
        <p:spPr>
          <a:xfrm>
            <a:off x="4617720" y="2286000"/>
            <a:ext cx="3017520" cy="301752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Tính W, Q, ΔU, ΔH các quá trình</a:t>
            </a:r>
          </a:p>
          <a:p>
            <a:pPr algn="l">
              <a:lnSpc>
                <a:spcPct val="112000"/>
              </a:lnSpc>
              <a:spcAft>
                <a:spcPts val="1000"/>
              </a:spcAft>
            </a:pPr>
            <a:r>
              <a:rPr sz="1700" b="0" i="0">
                <a:solidFill>
                  <a:srgbClr val="0F172A"/>
                </a:solidFill>
                <a:latin typeface="Calibri"/>
              </a:rPr>
              <a:t>• Tổ hợp phương trình nhiệt hóa học</a:t>
            </a:r>
          </a:p>
          <a:p>
            <a:pPr algn="l">
              <a:lnSpc>
                <a:spcPct val="112000"/>
              </a:lnSpc>
              <a:spcAft>
                <a:spcPts val="1000"/>
              </a:spcAft>
            </a:pPr>
            <a:r>
              <a:rPr sz="1700" b="0" i="0">
                <a:solidFill>
                  <a:srgbClr val="0F172A"/>
                </a:solidFill>
                <a:latin typeface="Calibri"/>
              </a:rPr>
              <a:t>• Xử lí số liệu nhiệt lượng kế</a:t>
            </a:r>
          </a:p>
        </p:txBody>
      </p:sp>
      <p:sp>
        <p:nvSpPr>
          <p:cNvPr id="13" name="Card3"/>
          <p:cNvSpPr/>
          <p:nvPr/>
        </p:nvSpPr>
        <p:spPr>
          <a:xfrm>
            <a:off x="8138160" y="1371600"/>
            <a:ext cx="3520440" cy="42062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8247888" y="1371600"/>
            <a:ext cx="3300984" cy="82296"/>
          </a:xfrm>
          <a:prstGeom prst="roundRect">
            <a:avLst>
              <a:gd name="adj" fmla="val 50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12480" y="1691640"/>
            <a:ext cx="297180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F59E0B"/>
                </a:solidFill>
                <a:latin typeface="Calibri"/>
              </a:rPr>
              <a:t>VẬN DỤNG</a:t>
            </a:r>
          </a:p>
        </p:txBody>
      </p:sp>
      <p:sp>
        <p:nvSpPr>
          <p:cNvPr id="16" name="TextBox 15"/>
          <p:cNvSpPr txBox="1"/>
          <p:nvPr/>
        </p:nvSpPr>
        <p:spPr>
          <a:xfrm>
            <a:off x="8412480" y="2286000"/>
            <a:ext cx="3017520" cy="301752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Giải bài tập HSG về nhiệt hóa học</a:t>
            </a:r>
          </a:p>
          <a:p>
            <a:pPr algn="l">
              <a:lnSpc>
                <a:spcPct val="112000"/>
              </a:lnSpc>
              <a:spcAft>
                <a:spcPts val="1000"/>
              </a:spcAft>
            </a:pPr>
            <a:r>
              <a:rPr sz="1700" b="0" i="0">
                <a:solidFill>
                  <a:srgbClr val="0F172A"/>
                </a:solidFill>
                <a:latin typeface="Calibri"/>
              </a:rPr>
              <a:t>• Chu trình Born–Haber, Kirchhoff</a:t>
            </a:r>
          </a:p>
          <a:p>
            <a:pPr algn="l">
              <a:lnSpc>
                <a:spcPct val="112000"/>
              </a:lnSpc>
              <a:spcAft>
                <a:spcPts val="1000"/>
              </a:spcAft>
            </a:pPr>
            <a:r>
              <a:rPr sz="1700" b="0" i="0">
                <a:solidFill>
                  <a:srgbClr val="0F172A"/>
                </a:solidFill>
                <a:latin typeface="Calibri"/>
              </a:rPr>
              <a:t>• Giải thích hiện tượng thực tiễn</a:t>
            </a:r>
          </a:p>
        </p:txBody>
      </p:sp>
      <p:sp>
        <p:nvSpPr>
          <p:cNvPr id="17"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Nội dung chuyên đề</a:t>
            </a:r>
          </a:p>
        </p:txBody>
      </p:sp>
      <p:sp>
        <p:nvSpPr>
          <p:cNvPr id="5" name="TocCard1"/>
          <p:cNvSpPr/>
          <p:nvPr/>
        </p:nvSpPr>
        <p:spPr>
          <a:xfrm>
            <a:off x="640080" y="1325880"/>
            <a:ext cx="10881360" cy="1051560"/>
          </a:xfrm>
          <a:prstGeom prst="roundRect">
            <a:avLst>
              <a:gd name="adj" fmla="val 12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472184"/>
            <a:ext cx="777240" cy="731520"/>
          </a:xfrm>
          <a:prstGeom prst="rect">
            <a:avLst/>
          </a:prstGeom>
          <a:noFill/>
        </p:spPr>
        <p:txBody>
          <a:bodyPr wrap="square" lIns="25400" rIns="25400" tIns="25400" bIns="25400">
            <a:spAutoFit/>
          </a:bodyPr>
          <a:lstStyle/>
          <a:p>
            <a:pPr algn="ctr">
              <a:lnSpc>
                <a:spcPct val="112000"/>
              </a:lnSpc>
              <a:spcAft>
                <a:spcPts val="600"/>
              </a:spcAft>
            </a:pPr>
            <a:r>
              <a:rPr sz="3400" b="1" i="0">
                <a:solidFill>
                  <a:srgbClr val="2040CC"/>
                </a:solidFill>
                <a:latin typeface="Calibri"/>
              </a:rPr>
              <a:t>I</a:t>
            </a:r>
          </a:p>
        </p:txBody>
      </p:sp>
      <p:sp>
        <p:nvSpPr>
          <p:cNvPr id="7" name="TextBox 6"/>
          <p:cNvSpPr txBox="1"/>
          <p:nvPr/>
        </p:nvSpPr>
        <p:spPr>
          <a:xfrm>
            <a:off x="1874519" y="1444752"/>
            <a:ext cx="877824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0F172A"/>
                </a:solidFill>
                <a:latin typeface="Calibri"/>
              </a:rPr>
              <a:t>Các khái niệm cơ sở</a:t>
            </a:r>
          </a:p>
        </p:txBody>
      </p:sp>
      <p:sp>
        <p:nvSpPr>
          <p:cNvPr id="8" name="TextBox 7"/>
          <p:cNvSpPr txBox="1"/>
          <p:nvPr/>
        </p:nvSpPr>
        <p:spPr>
          <a:xfrm>
            <a:off x="1874519" y="1874520"/>
            <a:ext cx="9326880" cy="41148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Hệ – môi trường, hàm trạng thái, nội năng, nhiệt và công</a:t>
            </a:r>
          </a:p>
        </p:txBody>
      </p:sp>
      <p:sp>
        <p:nvSpPr>
          <p:cNvPr id="9" name="TocCard2"/>
          <p:cNvSpPr/>
          <p:nvPr/>
        </p:nvSpPr>
        <p:spPr>
          <a:xfrm>
            <a:off x="640080" y="2569464"/>
            <a:ext cx="10881360" cy="1051560"/>
          </a:xfrm>
          <a:prstGeom prst="roundRect">
            <a:avLst>
              <a:gd name="adj" fmla="val 12000"/>
            </a:avLst>
          </a:prstGeom>
          <a:solidFill>
            <a:srgbClr val="F0F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2715768"/>
            <a:ext cx="777240" cy="731520"/>
          </a:xfrm>
          <a:prstGeom prst="rect">
            <a:avLst/>
          </a:prstGeom>
          <a:noFill/>
        </p:spPr>
        <p:txBody>
          <a:bodyPr wrap="square" lIns="25400" rIns="25400" tIns="25400" bIns="25400">
            <a:spAutoFit/>
          </a:bodyPr>
          <a:lstStyle/>
          <a:p>
            <a:pPr algn="ctr">
              <a:lnSpc>
                <a:spcPct val="112000"/>
              </a:lnSpc>
              <a:spcAft>
                <a:spcPts val="600"/>
              </a:spcAft>
            </a:pPr>
            <a:r>
              <a:rPr sz="3400" b="1" i="0">
                <a:solidFill>
                  <a:srgbClr val="2040CC"/>
                </a:solidFill>
                <a:latin typeface="Calibri"/>
              </a:rPr>
              <a:t>II</a:t>
            </a:r>
          </a:p>
        </p:txBody>
      </p:sp>
      <p:sp>
        <p:nvSpPr>
          <p:cNvPr id="11" name="TextBox 10"/>
          <p:cNvSpPr txBox="1"/>
          <p:nvPr/>
        </p:nvSpPr>
        <p:spPr>
          <a:xfrm>
            <a:off x="1874519" y="2688336"/>
            <a:ext cx="877824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0F172A"/>
                </a:solidFill>
                <a:latin typeface="Calibri"/>
              </a:rPr>
              <a:t>Nguyên lí thứ nhất</a:t>
            </a:r>
          </a:p>
        </p:txBody>
      </p:sp>
      <p:sp>
        <p:nvSpPr>
          <p:cNvPr id="12" name="TextBox 11"/>
          <p:cNvSpPr txBox="1"/>
          <p:nvPr/>
        </p:nvSpPr>
        <p:spPr>
          <a:xfrm>
            <a:off x="1874519" y="3118104"/>
            <a:ext cx="9326880" cy="41148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ΔU = Q + W, công giãn nở, enthalpy, nhiệt dung</a:t>
            </a:r>
          </a:p>
        </p:txBody>
      </p:sp>
      <p:sp>
        <p:nvSpPr>
          <p:cNvPr id="13" name="TocCard3"/>
          <p:cNvSpPr/>
          <p:nvPr/>
        </p:nvSpPr>
        <p:spPr>
          <a:xfrm>
            <a:off x="640080" y="3813048"/>
            <a:ext cx="10881360" cy="1051560"/>
          </a:xfrm>
          <a:prstGeom prst="roundRect">
            <a:avLst>
              <a:gd name="adj" fmla="val 12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3959352"/>
            <a:ext cx="777240" cy="731520"/>
          </a:xfrm>
          <a:prstGeom prst="rect">
            <a:avLst/>
          </a:prstGeom>
          <a:noFill/>
        </p:spPr>
        <p:txBody>
          <a:bodyPr wrap="square" lIns="25400" rIns="25400" tIns="25400" bIns="25400">
            <a:spAutoFit/>
          </a:bodyPr>
          <a:lstStyle/>
          <a:p>
            <a:pPr algn="ctr">
              <a:lnSpc>
                <a:spcPct val="112000"/>
              </a:lnSpc>
              <a:spcAft>
                <a:spcPts val="600"/>
              </a:spcAft>
            </a:pPr>
            <a:r>
              <a:rPr sz="3400" b="1" i="0">
                <a:solidFill>
                  <a:srgbClr val="2040CC"/>
                </a:solidFill>
                <a:latin typeface="Calibri"/>
              </a:rPr>
              <a:t>III</a:t>
            </a:r>
          </a:p>
        </p:txBody>
      </p:sp>
      <p:sp>
        <p:nvSpPr>
          <p:cNvPr id="15" name="TextBox 14"/>
          <p:cNvSpPr txBox="1"/>
          <p:nvPr/>
        </p:nvSpPr>
        <p:spPr>
          <a:xfrm>
            <a:off x="1874519" y="3931920"/>
            <a:ext cx="877824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0F172A"/>
                </a:solidFill>
                <a:latin typeface="Calibri"/>
              </a:rPr>
              <a:t>Nhiệt hóa học</a:t>
            </a:r>
          </a:p>
        </p:txBody>
      </p:sp>
      <p:sp>
        <p:nvSpPr>
          <p:cNvPr id="16" name="TextBox 15"/>
          <p:cNvSpPr txBox="1"/>
          <p:nvPr/>
        </p:nvSpPr>
        <p:spPr>
          <a:xfrm>
            <a:off x="1874519" y="4361688"/>
            <a:ext cx="9326880" cy="41148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Định luật Hess, các loại enthalpy, Born–Haber, Kirchhoff</a:t>
            </a:r>
          </a:p>
        </p:txBody>
      </p:sp>
      <p:sp>
        <p:nvSpPr>
          <p:cNvPr id="17" name="TocCard4"/>
          <p:cNvSpPr/>
          <p:nvPr/>
        </p:nvSpPr>
        <p:spPr>
          <a:xfrm>
            <a:off x="640080" y="5056632"/>
            <a:ext cx="10881360" cy="1051560"/>
          </a:xfrm>
          <a:prstGeom prst="roundRect">
            <a:avLst>
              <a:gd name="adj" fmla="val 12000"/>
            </a:avLst>
          </a:prstGeom>
          <a:solidFill>
            <a:srgbClr val="F0F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4400" y="5202936"/>
            <a:ext cx="777240" cy="731520"/>
          </a:xfrm>
          <a:prstGeom prst="rect">
            <a:avLst/>
          </a:prstGeom>
          <a:noFill/>
        </p:spPr>
        <p:txBody>
          <a:bodyPr wrap="square" lIns="25400" rIns="25400" tIns="25400" bIns="25400">
            <a:spAutoFit/>
          </a:bodyPr>
          <a:lstStyle/>
          <a:p>
            <a:pPr algn="ctr">
              <a:lnSpc>
                <a:spcPct val="112000"/>
              </a:lnSpc>
              <a:spcAft>
                <a:spcPts val="600"/>
              </a:spcAft>
            </a:pPr>
            <a:r>
              <a:rPr sz="3400" b="1" i="0">
                <a:solidFill>
                  <a:srgbClr val="2040CC"/>
                </a:solidFill>
                <a:latin typeface="Calibri"/>
              </a:rPr>
              <a:t>IV</a:t>
            </a:r>
          </a:p>
        </p:txBody>
      </p:sp>
      <p:sp>
        <p:nvSpPr>
          <p:cNvPr id="19" name="TextBox 18"/>
          <p:cNvSpPr txBox="1"/>
          <p:nvPr/>
        </p:nvSpPr>
        <p:spPr>
          <a:xfrm>
            <a:off x="1874519" y="5175504"/>
            <a:ext cx="877824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0F172A"/>
                </a:solidFill>
                <a:latin typeface="Calibri"/>
              </a:rPr>
              <a:t>Nhiệt lượng kế</a:t>
            </a:r>
          </a:p>
        </p:txBody>
      </p:sp>
      <p:sp>
        <p:nvSpPr>
          <p:cNvPr id="20" name="TextBox 19"/>
          <p:cNvSpPr txBox="1"/>
          <p:nvPr/>
        </p:nvSpPr>
        <p:spPr>
          <a:xfrm>
            <a:off x="1874519" y="5605272"/>
            <a:ext cx="9326880" cy="41148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Đo hiệu ứng nhiệt bằng thực nghiệm và xử lí số liệu</a:t>
            </a:r>
          </a:p>
        </p:txBody>
      </p:sp>
      <p:sp>
        <p:nvSpPr>
          <p:cNvPr id="21"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3</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BGRight"/>
          <p:cNvSpPr/>
          <p:nvPr/>
        </p:nvSpPr>
        <p:spPr>
          <a:xfrm>
            <a:off x="8138160" y="0"/>
            <a:ext cx="4050791"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Deco1"/>
          <p:cNvSpPr/>
          <p:nvPr/>
        </p:nvSpPr>
        <p:spPr>
          <a:xfrm>
            <a:off x="10607040" y="-914400"/>
            <a:ext cx="2651760" cy="2651760"/>
          </a:xfrm>
          <a:prstGeom prst="ellipse">
            <a:avLst/>
          </a:prstGeom>
          <a:noFill/>
          <a:ln w="25400">
            <a:solidFill>
              <a:srgbClr val="93C5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eco2"/>
          <p:cNvSpPr/>
          <p:nvPr/>
        </p:nvSpPr>
        <p:spPr>
          <a:xfrm>
            <a:off x="-1005840" y="5120640"/>
            <a:ext cx="2377440" cy="2377440"/>
          </a:xfrm>
          <a:prstGeom prst="ellipse">
            <a:avLst/>
          </a:prstGeom>
          <a:no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Kicker"/>
          <p:cNvSpPr txBox="1"/>
          <p:nvPr/>
        </p:nvSpPr>
        <p:spPr>
          <a:xfrm>
            <a:off x="914400" y="1737360"/>
            <a:ext cx="2926080" cy="548640"/>
          </a:xfrm>
          <a:prstGeom prst="rect">
            <a:avLst/>
          </a:prstGeom>
          <a:noFill/>
        </p:spPr>
        <p:txBody>
          <a:bodyPr wrap="square" lIns="25400" rIns="25400" tIns="25400" bIns="25400">
            <a:spAutoFit/>
          </a:bodyPr>
          <a:lstStyle/>
          <a:p>
            <a:pPr algn="l">
              <a:lnSpc>
                <a:spcPct val="112000"/>
              </a:lnSpc>
              <a:spcAft>
                <a:spcPts val="600"/>
              </a:spcAft>
            </a:pPr>
            <a:r>
              <a:rPr sz="2200" b="1" i="0">
                <a:solidFill>
                  <a:srgbClr val="93C5FD"/>
                </a:solidFill>
                <a:latin typeface="Calibri"/>
              </a:rPr>
              <a:t>PHẦN</a:t>
            </a:r>
          </a:p>
        </p:txBody>
      </p:sp>
      <p:sp>
        <p:nvSpPr>
          <p:cNvPr id="7" name="BigNum"/>
          <p:cNvSpPr txBox="1"/>
          <p:nvPr/>
        </p:nvSpPr>
        <p:spPr>
          <a:xfrm>
            <a:off x="777240" y="2148840"/>
            <a:ext cx="3108960" cy="2377440"/>
          </a:xfrm>
          <a:prstGeom prst="rect">
            <a:avLst/>
          </a:prstGeom>
          <a:noFill/>
        </p:spPr>
        <p:txBody>
          <a:bodyPr wrap="square" lIns="25400" rIns="25400" tIns="25400" bIns="25400">
            <a:spAutoFit/>
          </a:bodyPr>
          <a:lstStyle/>
          <a:p>
            <a:pPr algn="l">
              <a:lnSpc>
                <a:spcPct val="112000"/>
              </a:lnSpc>
              <a:spcAft>
                <a:spcPts val="600"/>
              </a:spcAft>
            </a:pPr>
            <a:r>
              <a:rPr sz="15000" b="1" i="0">
                <a:solidFill>
                  <a:srgbClr val="FFFFFF"/>
                </a:solidFill>
                <a:latin typeface="Calibri"/>
              </a:rPr>
              <a:t>I</a:t>
            </a:r>
          </a:p>
        </p:txBody>
      </p:sp>
      <p:sp>
        <p:nvSpPr>
          <p:cNvPr id="8" name="SlideTitle"/>
          <p:cNvSpPr txBox="1"/>
          <p:nvPr/>
        </p:nvSpPr>
        <p:spPr>
          <a:xfrm>
            <a:off x="4023360" y="2514600"/>
            <a:ext cx="7589520" cy="2011680"/>
          </a:xfrm>
          <a:prstGeom prst="rect">
            <a:avLst/>
          </a:prstGeom>
          <a:noFill/>
        </p:spPr>
        <p:txBody>
          <a:bodyPr wrap="square" lIns="25400" rIns="25400" tIns="25400" bIns="25400">
            <a:spAutoFit/>
          </a:bodyPr>
          <a:lstStyle/>
          <a:p>
            <a:pPr algn="l">
              <a:lnSpc>
                <a:spcPct val="112000"/>
              </a:lnSpc>
              <a:spcAft>
                <a:spcPts val="600"/>
              </a:spcAft>
            </a:pPr>
            <a:r>
              <a:rPr sz="3400" b="1" i="0">
                <a:solidFill>
                  <a:srgbClr val="FFFFFF"/>
                </a:solidFill>
                <a:latin typeface="Calibri"/>
              </a:rPr>
              <a:t>CÁC KHÁI NIỆM CƠ SỞ</a:t>
            </a:r>
          </a:p>
          <a:p>
            <a:pPr algn="l">
              <a:lnSpc>
                <a:spcPct val="112000"/>
              </a:lnSpc>
              <a:spcAft>
                <a:spcPts val="600"/>
              </a:spcAft>
            </a:pPr>
            <a:r>
              <a:rPr sz="3400" b="1" i="0">
                <a:solidFill>
                  <a:srgbClr val="FFFFFF"/>
                </a:solidFill>
                <a:latin typeface="Calibri"/>
              </a:rPr>
              <a:t>CỦA NHIỆT ĐỘNG LỰC HỌC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1. Hệ và môi trường</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a:t>
            </a:r>
          </a:p>
        </p:txBody>
      </p:sp>
      <p:sp>
        <p:nvSpPr>
          <p:cNvPr id="6" name="TextBox 5"/>
          <p:cNvSpPr txBox="1"/>
          <p:nvPr/>
        </p:nvSpPr>
        <p:spPr>
          <a:xfrm>
            <a:off x="640080" y="1170432"/>
            <a:ext cx="10972800" cy="86868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Hệ</a:t>
            </a:r>
            <a:r>
              <a:rPr sz="1800" b="0" i="0">
                <a:solidFill>
                  <a:srgbClr val="0F172A"/>
                </a:solidFill>
                <a:latin typeface="Calibri"/>
              </a:rPr>
              <a:t> là phần vật chất được chọn để nghiên cứu; phần còn lại của vũ trụ là </a:t>
            </a:r>
            <a:r>
              <a:rPr sz="1800" b="1" i="0">
                <a:solidFill>
                  <a:srgbClr val="C8101E"/>
                </a:solidFill>
                <a:latin typeface="Calibri"/>
              </a:rPr>
              <a:t>môi trường</a:t>
            </a:r>
            <a:r>
              <a:rPr sz="1800" b="0" i="0">
                <a:solidFill>
                  <a:srgbClr val="0F172A"/>
                </a:solidFill>
                <a:latin typeface="Calibri"/>
              </a:rPr>
              <a:t>. Hệ và môi trường trao đổi với nhau </a:t>
            </a:r>
            <a:r>
              <a:rPr sz="1800" b="1" i="0">
                <a:solidFill>
                  <a:srgbClr val="0F172A"/>
                </a:solidFill>
                <a:latin typeface="Calibri"/>
              </a:rPr>
              <a:t>chất</a:t>
            </a:r>
            <a:r>
              <a:rPr sz="1800" b="0" i="0">
                <a:solidFill>
                  <a:srgbClr val="0F172A"/>
                </a:solidFill>
                <a:latin typeface="Calibri"/>
              </a:rPr>
              <a:t> và </a:t>
            </a:r>
            <a:r>
              <a:rPr sz="1800" b="1" i="0">
                <a:solidFill>
                  <a:srgbClr val="0F172A"/>
                </a:solidFill>
                <a:latin typeface="Calibri"/>
              </a:rPr>
              <a:t>năng lượng</a:t>
            </a:r>
            <a:r>
              <a:rPr sz="1800" b="0" i="0">
                <a:solidFill>
                  <a:srgbClr val="0F172A"/>
                </a:solidFill>
                <a:latin typeface="Calibri"/>
              </a:rPr>
              <a:t> (nhiệt hoặc công).</a:t>
            </a:r>
          </a:p>
        </p:txBody>
      </p:sp>
      <p:sp>
        <p:nvSpPr>
          <p:cNvPr id="7" name="Card1"/>
          <p:cNvSpPr/>
          <p:nvPr/>
        </p:nvSpPr>
        <p:spPr>
          <a:xfrm>
            <a:off x="548640" y="2240280"/>
            <a:ext cx="3520440" cy="356616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58368" y="2240280"/>
            <a:ext cx="3300984" cy="82296"/>
          </a:xfrm>
          <a:prstGeom prst="roundRect">
            <a:avLst>
              <a:gd name="adj" fmla="val 5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514600"/>
            <a:ext cx="3017520" cy="457200"/>
          </a:xfrm>
          <a:prstGeom prst="rect">
            <a:avLst/>
          </a:prstGeom>
          <a:noFill/>
        </p:spPr>
        <p:txBody>
          <a:bodyPr wrap="square" lIns="25400" rIns="25400" tIns="25400" bIns="25400">
            <a:spAutoFit/>
          </a:bodyPr>
          <a:lstStyle/>
          <a:p>
            <a:pPr algn="l">
              <a:lnSpc>
                <a:spcPct val="112000"/>
              </a:lnSpc>
              <a:spcAft>
                <a:spcPts val="600"/>
              </a:spcAft>
            </a:pPr>
            <a:r>
              <a:rPr sz="2100" b="1" i="0">
                <a:solidFill>
                  <a:srgbClr val="C8101E"/>
                </a:solidFill>
                <a:latin typeface="Calibri"/>
              </a:rPr>
              <a:t>HỆ HỞ</a:t>
            </a:r>
          </a:p>
        </p:txBody>
      </p:sp>
      <p:sp>
        <p:nvSpPr>
          <p:cNvPr id="10" name="TextBox 9"/>
          <p:cNvSpPr txBox="1"/>
          <p:nvPr/>
        </p:nvSpPr>
        <p:spPr>
          <a:xfrm>
            <a:off x="822960" y="3108960"/>
            <a:ext cx="3017520" cy="914400"/>
          </a:xfrm>
          <a:prstGeom prst="rect">
            <a:avLst/>
          </a:prstGeom>
          <a:noFill/>
        </p:spPr>
        <p:txBody>
          <a:bodyPr wrap="square" lIns="25400" rIns="25400" tIns="25400" bIns="25400">
            <a:spAutoFit/>
          </a:bodyPr>
          <a:lstStyle/>
          <a:p>
            <a:pPr algn="l">
              <a:lnSpc>
                <a:spcPct val="112000"/>
              </a:lnSpc>
              <a:spcAft>
                <a:spcPts val="600"/>
              </a:spcAft>
            </a:pPr>
            <a:r>
              <a:rPr sz="1700" b="0" i="0">
                <a:solidFill>
                  <a:srgbClr val="0F172A"/>
                </a:solidFill>
                <a:latin typeface="Calibri"/>
              </a:rPr>
              <a:t>Trao đổi cả chất</a:t>
            </a:r>
          </a:p>
          <a:p>
            <a:pPr algn="l">
              <a:lnSpc>
                <a:spcPct val="112000"/>
              </a:lnSpc>
              <a:spcAft>
                <a:spcPts val="600"/>
              </a:spcAft>
            </a:pPr>
            <a:r>
              <a:rPr sz="1700" b="0" i="0">
                <a:solidFill>
                  <a:srgbClr val="0F172A"/>
                </a:solidFill>
                <a:latin typeface="Calibri"/>
              </a:rPr>
              <a:t>và năng lượng</a:t>
            </a:r>
          </a:p>
        </p:txBody>
      </p:sp>
      <p:sp>
        <p:nvSpPr>
          <p:cNvPr id="11" name="TextBox 10"/>
          <p:cNvSpPr txBox="1"/>
          <p:nvPr/>
        </p:nvSpPr>
        <p:spPr>
          <a:xfrm>
            <a:off x="822960" y="4343400"/>
            <a:ext cx="3017520" cy="1188720"/>
          </a:xfrm>
          <a:prstGeom prst="rect">
            <a:avLst/>
          </a:prstGeom>
          <a:noFill/>
        </p:spPr>
        <p:txBody>
          <a:bodyPr wrap="square" lIns="25400" rIns="25400" tIns="25400" bIns="25400">
            <a:spAutoFit/>
          </a:bodyPr>
          <a:lstStyle/>
          <a:p>
            <a:pPr algn="l">
              <a:lnSpc>
                <a:spcPct val="112000"/>
              </a:lnSpc>
              <a:spcAft>
                <a:spcPts val="600"/>
              </a:spcAft>
            </a:pPr>
            <a:r>
              <a:rPr sz="1500" b="0" i="1">
                <a:solidFill>
                  <a:srgbClr val="475569"/>
                </a:solidFill>
                <a:latin typeface="Calibri"/>
              </a:rPr>
              <a:t>Ví dụ:</a:t>
            </a:r>
            <a:r>
              <a:rPr sz="1500" b="0" i="0">
                <a:solidFill>
                  <a:srgbClr val="475569"/>
                </a:solidFill>
                <a:latin typeface="Calibri"/>
              </a:rPr>
              <a:t> Cốc nước nóng mở nắp</a:t>
            </a:r>
          </a:p>
        </p:txBody>
      </p:sp>
      <p:sp>
        <p:nvSpPr>
          <p:cNvPr id="12" name="Card2"/>
          <p:cNvSpPr/>
          <p:nvPr/>
        </p:nvSpPr>
        <p:spPr>
          <a:xfrm>
            <a:off x="4343400" y="2240280"/>
            <a:ext cx="3520440" cy="356616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4453128" y="2240280"/>
            <a:ext cx="3300984" cy="82296"/>
          </a:xfrm>
          <a:prstGeom prst="roundRect">
            <a:avLst>
              <a:gd name="adj" fmla="val 50000"/>
            </a:avLst>
          </a:prstGeom>
          <a:solidFill>
            <a:srgbClr val="10B9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617720" y="2514600"/>
            <a:ext cx="3017520" cy="457200"/>
          </a:xfrm>
          <a:prstGeom prst="rect">
            <a:avLst/>
          </a:prstGeom>
          <a:noFill/>
        </p:spPr>
        <p:txBody>
          <a:bodyPr wrap="square" lIns="25400" rIns="25400" tIns="25400" bIns="25400">
            <a:spAutoFit/>
          </a:bodyPr>
          <a:lstStyle/>
          <a:p>
            <a:pPr algn="l">
              <a:lnSpc>
                <a:spcPct val="112000"/>
              </a:lnSpc>
              <a:spcAft>
                <a:spcPts val="600"/>
              </a:spcAft>
            </a:pPr>
            <a:r>
              <a:rPr sz="2100" b="1" i="0">
                <a:solidFill>
                  <a:srgbClr val="10B981"/>
                </a:solidFill>
                <a:latin typeface="Calibri"/>
              </a:rPr>
              <a:t>HỆ KÍN</a:t>
            </a:r>
          </a:p>
        </p:txBody>
      </p:sp>
      <p:sp>
        <p:nvSpPr>
          <p:cNvPr id="15" name="TextBox 14"/>
          <p:cNvSpPr txBox="1"/>
          <p:nvPr/>
        </p:nvSpPr>
        <p:spPr>
          <a:xfrm>
            <a:off x="4617720" y="3108960"/>
            <a:ext cx="3017520" cy="914400"/>
          </a:xfrm>
          <a:prstGeom prst="rect">
            <a:avLst/>
          </a:prstGeom>
          <a:noFill/>
        </p:spPr>
        <p:txBody>
          <a:bodyPr wrap="square" lIns="25400" rIns="25400" tIns="25400" bIns="25400">
            <a:spAutoFit/>
          </a:bodyPr>
          <a:lstStyle/>
          <a:p>
            <a:pPr algn="l">
              <a:lnSpc>
                <a:spcPct val="112000"/>
              </a:lnSpc>
              <a:spcAft>
                <a:spcPts val="600"/>
              </a:spcAft>
            </a:pPr>
            <a:r>
              <a:rPr sz="1700" b="0" i="0">
                <a:solidFill>
                  <a:srgbClr val="0F172A"/>
                </a:solidFill>
                <a:latin typeface="Calibri"/>
              </a:rPr>
              <a:t>Chỉ trao đổi</a:t>
            </a:r>
          </a:p>
          <a:p>
            <a:pPr algn="l">
              <a:lnSpc>
                <a:spcPct val="112000"/>
              </a:lnSpc>
              <a:spcAft>
                <a:spcPts val="600"/>
              </a:spcAft>
            </a:pPr>
            <a:r>
              <a:rPr sz="1700" b="0" i="0">
                <a:solidFill>
                  <a:srgbClr val="0F172A"/>
                </a:solidFill>
                <a:latin typeface="Calibri"/>
              </a:rPr>
              <a:t>năng lượng</a:t>
            </a:r>
          </a:p>
        </p:txBody>
      </p:sp>
      <p:sp>
        <p:nvSpPr>
          <p:cNvPr id="16" name="TextBox 15"/>
          <p:cNvSpPr txBox="1"/>
          <p:nvPr/>
        </p:nvSpPr>
        <p:spPr>
          <a:xfrm>
            <a:off x="4617720" y="4343400"/>
            <a:ext cx="3017520" cy="1188720"/>
          </a:xfrm>
          <a:prstGeom prst="rect">
            <a:avLst/>
          </a:prstGeom>
          <a:noFill/>
        </p:spPr>
        <p:txBody>
          <a:bodyPr wrap="square" lIns="25400" rIns="25400" tIns="25400" bIns="25400">
            <a:spAutoFit/>
          </a:bodyPr>
          <a:lstStyle/>
          <a:p>
            <a:pPr algn="l">
              <a:lnSpc>
                <a:spcPct val="112000"/>
              </a:lnSpc>
              <a:spcAft>
                <a:spcPts val="600"/>
              </a:spcAft>
            </a:pPr>
            <a:r>
              <a:rPr sz="1500" b="0" i="1">
                <a:solidFill>
                  <a:srgbClr val="475569"/>
                </a:solidFill>
                <a:latin typeface="Calibri"/>
              </a:rPr>
              <a:t>Ví dụ:</a:t>
            </a:r>
            <a:r>
              <a:rPr sz="1500" b="0" i="0">
                <a:solidFill>
                  <a:srgbClr val="475569"/>
                </a:solidFill>
                <a:latin typeface="Calibri"/>
              </a:rPr>
              <a:t> Khí trong xilanh có pit-tông</a:t>
            </a:r>
          </a:p>
        </p:txBody>
      </p:sp>
      <p:sp>
        <p:nvSpPr>
          <p:cNvPr id="17" name="Card3"/>
          <p:cNvSpPr/>
          <p:nvPr/>
        </p:nvSpPr>
        <p:spPr>
          <a:xfrm>
            <a:off x="8138160" y="2240280"/>
            <a:ext cx="3520440" cy="356616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8247888" y="2240280"/>
            <a:ext cx="3300984" cy="82296"/>
          </a:xfrm>
          <a:prstGeom prst="roundRect">
            <a:avLst>
              <a:gd name="adj" fmla="val 50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412480" y="2514600"/>
            <a:ext cx="3017520" cy="457200"/>
          </a:xfrm>
          <a:prstGeom prst="rect">
            <a:avLst/>
          </a:prstGeom>
          <a:noFill/>
        </p:spPr>
        <p:txBody>
          <a:bodyPr wrap="square" lIns="25400" rIns="25400" tIns="25400" bIns="25400">
            <a:spAutoFit/>
          </a:bodyPr>
          <a:lstStyle/>
          <a:p>
            <a:pPr algn="l">
              <a:lnSpc>
                <a:spcPct val="112000"/>
              </a:lnSpc>
              <a:spcAft>
                <a:spcPts val="600"/>
              </a:spcAft>
            </a:pPr>
            <a:r>
              <a:rPr sz="2100" b="1" i="0">
                <a:solidFill>
                  <a:srgbClr val="F59E0B"/>
                </a:solidFill>
                <a:latin typeface="Calibri"/>
              </a:rPr>
              <a:t>HỆ CÔ LẬP</a:t>
            </a:r>
          </a:p>
        </p:txBody>
      </p:sp>
      <p:sp>
        <p:nvSpPr>
          <p:cNvPr id="20" name="TextBox 19"/>
          <p:cNvSpPr txBox="1"/>
          <p:nvPr/>
        </p:nvSpPr>
        <p:spPr>
          <a:xfrm>
            <a:off x="8412480" y="3108960"/>
            <a:ext cx="3017520" cy="914400"/>
          </a:xfrm>
          <a:prstGeom prst="rect">
            <a:avLst/>
          </a:prstGeom>
          <a:noFill/>
        </p:spPr>
        <p:txBody>
          <a:bodyPr wrap="square" lIns="25400" rIns="25400" tIns="25400" bIns="25400">
            <a:spAutoFit/>
          </a:bodyPr>
          <a:lstStyle/>
          <a:p>
            <a:pPr algn="l">
              <a:lnSpc>
                <a:spcPct val="112000"/>
              </a:lnSpc>
              <a:spcAft>
                <a:spcPts val="600"/>
              </a:spcAft>
            </a:pPr>
            <a:r>
              <a:rPr sz="1700" b="0" i="0">
                <a:solidFill>
                  <a:srgbClr val="0F172A"/>
                </a:solidFill>
                <a:latin typeface="Calibri"/>
              </a:rPr>
              <a:t>Không trao đổi</a:t>
            </a:r>
          </a:p>
          <a:p>
            <a:pPr algn="l">
              <a:lnSpc>
                <a:spcPct val="112000"/>
              </a:lnSpc>
              <a:spcAft>
                <a:spcPts val="600"/>
              </a:spcAft>
            </a:pPr>
            <a:r>
              <a:rPr sz="1700" b="0" i="0">
                <a:solidFill>
                  <a:srgbClr val="0F172A"/>
                </a:solidFill>
                <a:latin typeface="Calibri"/>
              </a:rPr>
              <a:t>gì cả</a:t>
            </a:r>
          </a:p>
        </p:txBody>
      </p:sp>
      <p:sp>
        <p:nvSpPr>
          <p:cNvPr id="21" name="TextBox 20"/>
          <p:cNvSpPr txBox="1"/>
          <p:nvPr/>
        </p:nvSpPr>
        <p:spPr>
          <a:xfrm>
            <a:off x="8412480" y="4343400"/>
            <a:ext cx="3017520" cy="1188720"/>
          </a:xfrm>
          <a:prstGeom prst="rect">
            <a:avLst/>
          </a:prstGeom>
          <a:noFill/>
        </p:spPr>
        <p:txBody>
          <a:bodyPr wrap="square" lIns="25400" rIns="25400" tIns="25400" bIns="25400">
            <a:spAutoFit/>
          </a:bodyPr>
          <a:lstStyle/>
          <a:p>
            <a:pPr algn="l">
              <a:lnSpc>
                <a:spcPct val="112000"/>
              </a:lnSpc>
              <a:spcAft>
                <a:spcPts val="600"/>
              </a:spcAft>
            </a:pPr>
            <a:r>
              <a:rPr sz="1500" b="0" i="1">
                <a:solidFill>
                  <a:srgbClr val="475569"/>
                </a:solidFill>
                <a:latin typeface="Calibri"/>
              </a:rPr>
              <a:t>Ví dụ:</a:t>
            </a:r>
            <a:r>
              <a:rPr sz="1500" b="0" i="0">
                <a:solidFill>
                  <a:srgbClr val="475569"/>
                </a:solidFill>
                <a:latin typeface="Calibri"/>
              </a:rPr>
              <a:t> Phích nước đậy kín (gần đúng)</a:t>
            </a:r>
          </a:p>
        </p:txBody>
      </p:sp>
      <p:sp>
        <p:nvSpPr>
          <p:cNvPr id="22"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5</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2. Trạng thái và thông số trạng thái</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a:t>
            </a:r>
          </a:p>
        </p:txBody>
      </p:sp>
      <p:sp>
        <p:nvSpPr>
          <p:cNvPr id="6" name="TextBox 5"/>
          <p:cNvSpPr txBox="1"/>
          <p:nvPr/>
        </p:nvSpPr>
        <p:spPr>
          <a:xfrm>
            <a:off x="640080" y="1188720"/>
            <a:ext cx="10972800" cy="54864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Trạng thái</a:t>
            </a:r>
            <a:r>
              <a:rPr sz="1800" b="0" i="0">
                <a:solidFill>
                  <a:srgbClr val="0F172A"/>
                </a:solidFill>
                <a:latin typeface="Calibri"/>
              </a:rPr>
              <a:t> của hệ được mô tả bằng các </a:t>
            </a:r>
            <a:r>
              <a:rPr sz="1800" b="1" i="0">
                <a:solidFill>
                  <a:srgbClr val="0F172A"/>
                </a:solidFill>
                <a:latin typeface="Calibri"/>
              </a:rPr>
              <a:t>thông số trạng thái</a:t>
            </a:r>
            <a:r>
              <a:rPr sz="1800" b="0" i="0">
                <a:solidFill>
                  <a:srgbClr val="0F172A"/>
                </a:solidFill>
                <a:latin typeface="Calibri"/>
              </a:rPr>
              <a:t>: T, P, V, n, …</a:t>
            </a:r>
          </a:p>
        </p:txBody>
      </p:sp>
      <p:sp>
        <p:nvSpPr>
          <p:cNvPr id="7" name="Card1"/>
          <p:cNvSpPr/>
          <p:nvPr/>
        </p:nvSpPr>
        <p:spPr>
          <a:xfrm>
            <a:off x="640080" y="1965960"/>
            <a:ext cx="5394960" cy="32918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49808" y="1965960"/>
            <a:ext cx="5175504" cy="82296"/>
          </a:xfrm>
          <a:prstGeom prst="roundRect">
            <a:avLst>
              <a:gd name="adj" fmla="val 5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2240280"/>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2040CC"/>
                </a:solidFill>
                <a:latin typeface="Calibri"/>
              </a:rPr>
              <a:t>THÔNG SỐ CƯỜNG ĐỘ</a:t>
            </a:r>
          </a:p>
        </p:txBody>
      </p:sp>
      <p:sp>
        <p:nvSpPr>
          <p:cNvPr id="10" name="TextBox 9"/>
          <p:cNvSpPr txBox="1"/>
          <p:nvPr/>
        </p:nvSpPr>
        <p:spPr>
          <a:xfrm>
            <a:off x="960120" y="2788920"/>
            <a:ext cx="4846320" cy="219456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Không phụ thuộc lượng chất</a:t>
            </a:r>
          </a:p>
          <a:p>
            <a:pPr algn="l">
              <a:lnSpc>
                <a:spcPct val="112000"/>
              </a:lnSpc>
              <a:spcAft>
                <a:spcPts val="1000"/>
              </a:spcAft>
            </a:pPr>
            <a:r>
              <a:rPr sz="1700" b="0" i="0">
                <a:solidFill>
                  <a:srgbClr val="0F172A"/>
                </a:solidFill>
                <a:latin typeface="Calibri"/>
              </a:rPr>
              <a:t>• Không có tính cộng</a:t>
            </a:r>
          </a:p>
          <a:p>
            <a:pPr algn="l">
              <a:lnSpc>
                <a:spcPct val="112000"/>
              </a:lnSpc>
              <a:spcAft>
                <a:spcPts val="1000"/>
              </a:spcAft>
            </a:pPr>
            <a:r>
              <a:rPr sz="1700" b="0" i="0">
                <a:solidFill>
                  <a:srgbClr val="0F172A"/>
                </a:solidFill>
                <a:latin typeface="Calibri"/>
              </a:rPr>
              <a:t>• </a:t>
            </a:r>
            <a:r>
              <a:rPr sz="1700" b="0" i="1">
                <a:solidFill>
                  <a:srgbClr val="0F172A"/>
                </a:solidFill>
                <a:latin typeface="Calibri"/>
              </a:rPr>
              <a:t>Ví dụ:</a:t>
            </a:r>
            <a:r>
              <a:rPr sz="1700" b="0" i="0">
                <a:solidFill>
                  <a:srgbClr val="0F172A"/>
                </a:solidFill>
                <a:latin typeface="Calibri"/>
              </a:rPr>
              <a:t> T, P, khối lượng riêng d, nồng độ C</a:t>
            </a:r>
          </a:p>
        </p:txBody>
      </p:sp>
      <p:sp>
        <p:nvSpPr>
          <p:cNvPr id="11" name="Card2"/>
          <p:cNvSpPr/>
          <p:nvPr/>
        </p:nvSpPr>
        <p:spPr>
          <a:xfrm>
            <a:off x="6263640" y="1965960"/>
            <a:ext cx="5394960" cy="32918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6373368" y="1965960"/>
            <a:ext cx="5175504" cy="82296"/>
          </a:xfrm>
          <a:prstGeom prst="roundRect">
            <a:avLst>
              <a:gd name="adj" fmla="val 50000"/>
            </a:avLst>
          </a:prstGeom>
          <a:solidFill>
            <a:srgbClr val="10B9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0" y="2240280"/>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10B981"/>
                </a:solidFill>
                <a:latin typeface="Calibri"/>
              </a:rPr>
              <a:t>THÔNG SỐ KHUẾCH ĐỘ</a:t>
            </a:r>
          </a:p>
        </p:txBody>
      </p:sp>
      <p:sp>
        <p:nvSpPr>
          <p:cNvPr id="14" name="TextBox 13"/>
          <p:cNvSpPr txBox="1"/>
          <p:nvPr/>
        </p:nvSpPr>
        <p:spPr>
          <a:xfrm>
            <a:off x="6583680" y="2788920"/>
            <a:ext cx="4846320" cy="219456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Tỉ lệ với lượng chất</a:t>
            </a:r>
          </a:p>
          <a:p>
            <a:pPr algn="l">
              <a:lnSpc>
                <a:spcPct val="112000"/>
              </a:lnSpc>
              <a:spcAft>
                <a:spcPts val="1000"/>
              </a:spcAft>
            </a:pPr>
            <a:r>
              <a:rPr sz="1700" b="0" i="0">
                <a:solidFill>
                  <a:srgbClr val="0F172A"/>
                </a:solidFill>
                <a:latin typeface="Calibri"/>
              </a:rPr>
              <a:t>• Có tính cộng khi ghép các phần</a:t>
            </a:r>
          </a:p>
          <a:p>
            <a:pPr algn="l">
              <a:lnSpc>
                <a:spcPct val="112000"/>
              </a:lnSpc>
              <a:spcAft>
                <a:spcPts val="1000"/>
              </a:spcAft>
            </a:pPr>
            <a:r>
              <a:rPr sz="1700" b="0" i="0">
                <a:solidFill>
                  <a:srgbClr val="0F172A"/>
                </a:solidFill>
                <a:latin typeface="Calibri"/>
              </a:rPr>
              <a:t>• </a:t>
            </a:r>
            <a:r>
              <a:rPr sz="1700" b="0" i="1">
                <a:solidFill>
                  <a:srgbClr val="0F172A"/>
                </a:solidFill>
                <a:latin typeface="Calibri"/>
              </a:rPr>
              <a:t>Ví dụ:</a:t>
            </a:r>
            <a:r>
              <a:rPr sz="1700" b="0" i="0">
                <a:solidFill>
                  <a:srgbClr val="0F172A"/>
                </a:solidFill>
                <a:latin typeface="Calibri"/>
              </a:rPr>
              <a:t> m, n, V, nội năng U, enthalpy H</a:t>
            </a:r>
          </a:p>
        </p:txBody>
      </p:sp>
      <p:sp>
        <p:nvSpPr>
          <p:cNvPr id="15" name="TextBox 14"/>
          <p:cNvSpPr txBox="1"/>
          <p:nvPr/>
        </p:nvSpPr>
        <p:spPr>
          <a:xfrm>
            <a:off x="640080" y="5577840"/>
            <a:ext cx="10972800" cy="548640"/>
          </a:xfrm>
          <a:prstGeom prst="rect">
            <a:avLst/>
          </a:prstGeom>
          <a:noFill/>
        </p:spPr>
        <p:txBody>
          <a:bodyPr wrap="square" lIns="25400" rIns="25400" tIns="25400" bIns="25400">
            <a:spAutoFit/>
          </a:bodyPr>
          <a:lstStyle/>
          <a:p>
            <a:pPr algn="l">
              <a:lnSpc>
                <a:spcPct val="112000"/>
              </a:lnSpc>
              <a:spcAft>
                <a:spcPts val="600"/>
              </a:spcAft>
            </a:pPr>
            <a:r>
              <a:rPr sz="1600" b="0" i="1">
                <a:solidFill>
                  <a:srgbClr val="475569"/>
                </a:solidFill>
                <a:latin typeface="Calibri"/>
              </a:rPr>
              <a:t>Mẹo nhớ: chia đôi hệ — đại lượng nào </a:t>
            </a:r>
            <a:r>
              <a:rPr sz="1600" b="1" i="1">
                <a:solidFill>
                  <a:srgbClr val="475569"/>
                </a:solidFill>
                <a:latin typeface="Calibri"/>
              </a:rPr>
              <a:t>giảm một nửa</a:t>
            </a:r>
            <a:r>
              <a:rPr sz="1600" b="0" i="1">
                <a:solidFill>
                  <a:srgbClr val="475569"/>
                </a:solidFill>
                <a:latin typeface="Calibri"/>
              </a:rPr>
              <a:t> là khuếch độ, </a:t>
            </a:r>
            <a:r>
              <a:rPr sz="1600" b="1" i="1">
                <a:solidFill>
                  <a:srgbClr val="475569"/>
                </a:solidFill>
                <a:latin typeface="Calibri"/>
              </a:rPr>
              <a:t>giữ nguyên</a:t>
            </a:r>
            <a:r>
              <a:rPr sz="1600" b="0" i="1">
                <a:solidFill>
                  <a:srgbClr val="475569"/>
                </a:solidFill>
                <a:latin typeface="Calibri"/>
              </a:rPr>
              <a:t> là cường độ.</a:t>
            </a:r>
          </a:p>
        </p:txBody>
      </p:sp>
      <p:sp>
        <p:nvSpPr>
          <p:cNvPr id="16"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6</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3. Hàm trạng thái và hàm quá trình</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a:t>
            </a:r>
          </a:p>
        </p:txBody>
      </p:sp>
      <p:sp>
        <p:nvSpPr>
          <p:cNvPr id="6" name="TextBox 5"/>
          <p:cNvSpPr txBox="1"/>
          <p:nvPr/>
        </p:nvSpPr>
        <p:spPr>
          <a:xfrm>
            <a:off x="640080" y="1188720"/>
            <a:ext cx="10972800" cy="54864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Hàm trạng thái</a:t>
            </a:r>
            <a:r>
              <a:rPr sz="1800" b="0" i="0">
                <a:solidFill>
                  <a:srgbClr val="0F172A"/>
                </a:solidFill>
                <a:latin typeface="Calibri"/>
              </a:rPr>
              <a:t> chỉ phụ thuộc trạng thái đầu và cuối, </a:t>
            </a:r>
            <a:r>
              <a:rPr sz="1800" b="1" i="0">
                <a:solidFill>
                  <a:srgbClr val="0F172A"/>
                </a:solidFill>
                <a:latin typeface="Calibri"/>
              </a:rPr>
              <a:t>không phụ thuộc đường đi</a:t>
            </a:r>
            <a:r>
              <a:rPr sz="1800" b="0" i="0">
                <a:solidFill>
                  <a:srgbClr val="0F172A"/>
                </a:solidFill>
                <a:latin typeface="Calibri"/>
              </a:rPr>
              <a:t>.</a:t>
            </a:r>
          </a:p>
        </p:txBody>
      </p:sp>
      <p:sp>
        <p:nvSpPr>
          <p:cNvPr id="7" name="FormulaBox"/>
          <p:cNvSpPr/>
          <p:nvPr/>
        </p:nvSpPr>
        <p:spPr>
          <a:xfrm>
            <a:off x="2194560" y="1828800"/>
            <a:ext cx="777240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400" b="1" i="0">
                <a:solidFill>
                  <a:srgbClr val="C8101E"/>
                </a:solidFill>
                <a:latin typeface="Calibri"/>
              </a:rPr>
              <a:t>ΔX = X</a:t>
            </a:r>
            <a:r>
              <a:rPr sz="2400" b="1" i="0" baseline="-25000">
                <a:solidFill>
                  <a:srgbClr val="C8101E"/>
                </a:solidFill>
                <a:latin typeface="Calibri"/>
              </a:rPr>
              <a:t>2</a:t>
            </a:r>
            <a:r>
              <a:rPr sz="2400" b="1" i="0">
                <a:solidFill>
                  <a:srgbClr val="C8101E"/>
                </a:solidFill>
                <a:latin typeface="Calibri"/>
              </a:rPr>
              <a:t> − X</a:t>
            </a:r>
            <a:r>
              <a:rPr sz="2400" b="1" i="0" baseline="-25000">
                <a:solidFill>
                  <a:srgbClr val="C8101E"/>
                </a:solidFill>
                <a:latin typeface="Calibri"/>
              </a:rPr>
              <a:t>1</a:t>
            </a:r>
            <a:r>
              <a:rPr sz="2400" b="1" i="0">
                <a:solidFill>
                  <a:srgbClr val="C8101E"/>
                </a:solidFill>
                <a:latin typeface="Calibri"/>
              </a:rPr>
              <a:t>   (mọi con đường)  ⇒  chu trình: ΔX = 0</a:t>
            </a:r>
          </a:p>
        </p:txBody>
      </p:sp>
      <p:sp>
        <p:nvSpPr>
          <p:cNvPr id="8" name="Card1"/>
          <p:cNvSpPr/>
          <p:nvPr/>
        </p:nvSpPr>
        <p:spPr>
          <a:xfrm>
            <a:off x="640080" y="3017520"/>
            <a:ext cx="5394960" cy="265176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49808" y="3017520"/>
            <a:ext cx="5175504" cy="82296"/>
          </a:xfrm>
          <a:prstGeom prst="roundRect">
            <a:avLst>
              <a:gd name="adj" fmla="val 5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3291840"/>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2040CC"/>
                </a:solidFill>
                <a:latin typeface="Calibri"/>
              </a:rPr>
              <a:t>HÀM TRẠNG THÁI</a:t>
            </a:r>
          </a:p>
        </p:txBody>
      </p:sp>
      <p:sp>
        <p:nvSpPr>
          <p:cNvPr id="11" name="TextBox 10"/>
          <p:cNvSpPr txBox="1"/>
          <p:nvPr/>
        </p:nvSpPr>
        <p:spPr>
          <a:xfrm>
            <a:off x="960120" y="3840480"/>
            <a:ext cx="4846320" cy="164592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P, V, T, </a:t>
            </a:r>
            <a:r>
              <a:rPr sz="1700" b="1" i="0">
                <a:solidFill>
                  <a:srgbClr val="0F172A"/>
                </a:solidFill>
                <a:latin typeface="Calibri"/>
              </a:rPr>
              <a:t>U</a:t>
            </a:r>
            <a:r>
              <a:rPr sz="1700" b="0" i="0">
                <a:solidFill>
                  <a:srgbClr val="0F172A"/>
                </a:solidFill>
                <a:latin typeface="Calibri"/>
              </a:rPr>
              <a:t>, </a:t>
            </a:r>
            <a:r>
              <a:rPr sz="1700" b="1" i="0">
                <a:solidFill>
                  <a:srgbClr val="0F172A"/>
                </a:solidFill>
                <a:latin typeface="Calibri"/>
              </a:rPr>
              <a:t>H</a:t>
            </a:r>
            <a:r>
              <a:rPr sz="1700" b="0" i="0">
                <a:solidFill>
                  <a:srgbClr val="0F172A"/>
                </a:solidFill>
                <a:latin typeface="Calibri"/>
              </a:rPr>
              <a:t> (sau này: S, G)</a:t>
            </a:r>
          </a:p>
          <a:p>
            <a:pPr algn="l">
              <a:lnSpc>
                <a:spcPct val="112000"/>
              </a:lnSpc>
              <a:spcAft>
                <a:spcPts val="1000"/>
              </a:spcAft>
            </a:pPr>
            <a:r>
              <a:rPr sz="1700" b="0" i="0">
                <a:solidFill>
                  <a:srgbClr val="0F172A"/>
                </a:solidFill>
                <a:latin typeface="Calibri"/>
              </a:rPr>
              <a:t>“Đến đích bằng đường nào cũng vậy”</a:t>
            </a:r>
          </a:p>
        </p:txBody>
      </p:sp>
      <p:sp>
        <p:nvSpPr>
          <p:cNvPr id="12" name="Card2"/>
          <p:cNvSpPr/>
          <p:nvPr/>
        </p:nvSpPr>
        <p:spPr>
          <a:xfrm>
            <a:off x="6263640" y="3017520"/>
            <a:ext cx="5394960" cy="265176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373368" y="3017520"/>
            <a:ext cx="5175504" cy="82296"/>
          </a:xfrm>
          <a:prstGeom prst="roundRect">
            <a:avLst>
              <a:gd name="adj" fmla="val 50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0" y="3291840"/>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F59E0B"/>
                </a:solidFill>
                <a:latin typeface="Calibri"/>
              </a:rPr>
              <a:t>HÀM QUÁ TRÌNH</a:t>
            </a:r>
          </a:p>
        </p:txBody>
      </p:sp>
      <p:sp>
        <p:nvSpPr>
          <p:cNvPr id="15" name="TextBox 14"/>
          <p:cNvSpPr txBox="1"/>
          <p:nvPr/>
        </p:nvSpPr>
        <p:spPr>
          <a:xfrm>
            <a:off x="6583680" y="3840480"/>
            <a:ext cx="4846320" cy="1645920"/>
          </a:xfrm>
          <a:prstGeom prst="rect">
            <a:avLst/>
          </a:prstGeom>
          <a:noFill/>
        </p:spPr>
        <p:txBody>
          <a:bodyPr wrap="square" lIns="25400" rIns="25400" tIns="25400" bIns="25400">
            <a:spAutoFit/>
          </a:bodyPr>
          <a:lstStyle/>
          <a:p>
            <a:pPr algn="l">
              <a:lnSpc>
                <a:spcPct val="112000"/>
              </a:lnSpc>
              <a:spcAft>
                <a:spcPts val="1000"/>
              </a:spcAft>
            </a:pPr>
            <a:r>
              <a:rPr sz="1700" b="1" i="0">
                <a:solidFill>
                  <a:srgbClr val="0F172A"/>
                </a:solidFill>
                <a:latin typeface="Calibri"/>
              </a:rPr>
              <a:t>Q</a:t>
            </a:r>
            <a:r>
              <a:rPr sz="1700" b="0" i="0">
                <a:solidFill>
                  <a:srgbClr val="0F172A"/>
                </a:solidFill>
                <a:latin typeface="Calibri"/>
              </a:rPr>
              <a:t> và </a:t>
            </a:r>
            <a:r>
              <a:rPr sz="1700" b="1" i="0">
                <a:solidFill>
                  <a:srgbClr val="0F172A"/>
                </a:solidFill>
                <a:latin typeface="Calibri"/>
              </a:rPr>
              <a:t>W</a:t>
            </a:r>
            <a:r>
              <a:rPr sz="1700" b="0" i="0">
                <a:solidFill>
                  <a:srgbClr val="0F172A"/>
                </a:solidFill>
                <a:latin typeface="Calibri"/>
              </a:rPr>
              <a:t> — phụ thuộc cách đi</a:t>
            </a:r>
          </a:p>
          <a:p>
            <a:pPr algn="l">
              <a:lnSpc>
                <a:spcPct val="112000"/>
              </a:lnSpc>
              <a:spcAft>
                <a:spcPts val="1000"/>
              </a:spcAft>
            </a:pPr>
            <a:r>
              <a:rPr sz="1700" b="0" i="0">
                <a:solidFill>
                  <a:srgbClr val="0F172A"/>
                </a:solidFill>
                <a:latin typeface="Calibri"/>
              </a:rPr>
              <a:t>Không tồn tại “ΔQ”, “ΔW”!</a:t>
            </a:r>
          </a:p>
        </p:txBody>
      </p:sp>
      <p:sp>
        <p:nvSpPr>
          <p:cNvPr id="16" name="TextBox 15"/>
          <p:cNvSpPr txBox="1"/>
          <p:nvPr/>
        </p:nvSpPr>
        <p:spPr>
          <a:xfrm>
            <a:off x="640080" y="5806440"/>
            <a:ext cx="10972800" cy="731520"/>
          </a:xfrm>
          <a:prstGeom prst="rect">
            <a:avLst/>
          </a:prstGeom>
          <a:noFill/>
        </p:spPr>
        <p:txBody>
          <a:bodyPr wrap="square" lIns="25400" rIns="25400" tIns="25400" bIns="25400">
            <a:spAutoFit/>
          </a:bodyPr>
          <a:lstStyle/>
          <a:p>
            <a:pPr algn="l">
              <a:lnSpc>
                <a:spcPct val="112000"/>
              </a:lnSpc>
              <a:spcAft>
                <a:spcPts val="600"/>
              </a:spcAft>
            </a:pPr>
            <a:r>
              <a:rPr sz="1500" b="0" i="1">
                <a:solidFill>
                  <a:srgbClr val="475569"/>
                </a:solidFill>
                <a:latin typeface="Calibri"/>
              </a:rPr>
              <a:t>Hình ảnh: hai người leo cùng một ngọn núi theo hai đường — chênh lệch độ cao như nhau (hàm trạng thái), quãng đường và mồ hôi khác nhau (hàm quá trình).</a:t>
            </a:r>
          </a:p>
        </p:txBody>
      </p:sp>
      <p:sp>
        <p:nvSpPr>
          <p:cNvPr id="17"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7</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4. Các loại quá trình nhiệt động</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a:t>
            </a:r>
          </a:p>
        </p:txBody>
      </p:sp>
      <p:sp>
        <p:nvSpPr>
          <p:cNvPr id="6" name="Card1"/>
          <p:cNvSpPr/>
          <p:nvPr/>
        </p:nvSpPr>
        <p:spPr>
          <a:xfrm>
            <a:off x="502920" y="1463040"/>
            <a:ext cx="2651760" cy="301752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12648" y="1463040"/>
            <a:ext cx="2432304" cy="82296"/>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04088" y="1737360"/>
            <a:ext cx="228600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2040CC"/>
                </a:solidFill>
                <a:latin typeface="Calibri"/>
              </a:rPr>
              <a:t>ĐẲNG TÍCH</a:t>
            </a:r>
          </a:p>
        </p:txBody>
      </p:sp>
      <p:sp>
        <p:nvSpPr>
          <p:cNvPr id="9" name="TextBox 8"/>
          <p:cNvSpPr txBox="1"/>
          <p:nvPr/>
        </p:nvSpPr>
        <p:spPr>
          <a:xfrm>
            <a:off x="704088" y="2286000"/>
            <a:ext cx="228600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C8101E"/>
                </a:solidFill>
                <a:latin typeface="Calibri"/>
              </a:rPr>
              <a:t>V = const</a:t>
            </a:r>
          </a:p>
        </p:txBody>
      </p:sp>
      <p:sp>
        <p:nvSpPr>
          <p:cNvPr id="10" name="TextBox 9"/>
          <p:cNvSpPr txBox="1"/>
          <p:nvPr/>
        </p:nvSpPr>
        <p:spPr>
          <a:xfrm>
            <a:off x="704088" y="2926080"/>
            <a:ext cx="2286000" cy="137160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W = 0</a:t>
            </a:r>
          </a:p>
        </p:txBody>
      </p:sp>
      <p:sp>
        <p:nvSpPr>
          <p:cNvPr id="11" name="Card2"/>
          <p:cNvSpPr/>
          <p:nvPr/>
        </p:nvSpPr>
        <p:spPr>
          <a:xfrm>
            <a:off x="3355848" y="1463040"/>
            <a:ext cx="2651760" cy="301752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65576" y="1463040"/>
            <a:ext cx="2432304" cy="82296"/>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57016" y="1737360"/>
            <a:ext cx="228600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2040CC"/>
                </a:solidFill>
                <a:latin typeface="Calibri"/>
              </a:rPr>
              <a:t>ĐẲNG ÁP</a:t>
            </a:r>
          </a:p>
        </p:txBody>
      </p:sp>
      <p:sp>
        <p:nvSpPr>
          <p:cNvPr id="14" name="TextBox 13"/>
          <p:cNvSpPr txBox="1"/>
          <p:nvPr/>
        </p:nvSpPr>
        <p:spPr>
          <a:xfrm>
            <a:off x="3557016" y="2286000"/>
            <a:ext cx="228600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C8101E"/>
                </a:solidFill>
                <a:latin typeface="Calibri"/>
              </a:rPr>
              <a:t>P = const</a:t>
            </a:r>
          </a:p>
        </p:txBody>
      </p:sp>
      <p:sp>
        <p:nvSpPr>
          <p:cNvPr id="15" name="TextBox 14"/>
          <p:cNvSpPr txBox="1"/>
          <p:nvPr/>
        </p:nvSpPr>
        <p:spPr>
          <a:xfrm>
            <a:off x="3557016" y="2926080"/>
            <a:ext cx="2286000" cy="137160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Phổ biến nhất</a:t>
            </a:r>
          </a:p>
          <a:p>
            <a:pPr algn="l">
              <a:lnSpc>
                <a:spcPct val="112000"/>
              </a:lnSpc>
              <a:spcAft>
                <a:spcPts val="600"/>
              </a:spcAft>
            </a:pPr>
            <a:r>
              <a:rPr sz="1500" b="0" i="0">
                <a:solidFill>
                  <a:srgbClr val="475569"/>
                </a:solidFill>
                <a:latin typeface="Calibri"/>
              </a:rPr>
              <a:t>(bình hở)</a:t>
            </a:r>
          </a:p>
        </p:txBody>
      </p:sp>
      <p:sp>
        <p:nvSpPr>
          <p:cNvPr id="16" name="Card3"/>
          <p:cNvSpPr/>
          <p:nvPr/>
        </p:nvSpPr>
        <p:spPr>
          <a:xfrm>
            <a:off x="6208776" y="1463040"/>
            <a:ext cx="2651760" cy="301752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318504" y="1463040"/>
            <a:ext cx="2432304" cy="82296"/>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9944" y="1737360"/>
            <a:ext cx="228600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2040CC"/>
                </a:solidFill>
                <a:latin typeface="Calibri"/>
              </a:rPr>
              <a:t>ĐẲNG NHIỆT</a:t>
            </a:r>
          </a:p>
        </p:txBody>
      </p:sp>
      <p:sp>
        <p:nvSpPr>
          <p:cNvPr id="19" name="TextBox 18"/>
          <p:cNvSpPr txBox="1"/>
          <p:nvPr/>
        </p:nvSpPr>
        <p:spPr>
          <a:xfrm>
            <a:off x="6409944" y="2286000"/>
            <a:ext cx="228600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C8101E"/>
                </a:solidFill>
                <a:latin typeface="Calibri"/>
              </a:rPr>
              <a:t>T = const</a:t>
            </a:r>
          </a:p>
        </p:txBody>
      </p:sp>
      <p:sp>
        <p:nvSpPr>
          <p:cNvPr id="20" name="TextBox 19"/>
          <p:cNvSpPr txBox="1"/>
          <p:nvPr/>
        </p:nvSpPr>
        <p:spPr>
          <a:xfrm>
            <a:off x="6409944" y="2926080"/>
            <a:ext cx="2286000" cy="137160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Khí lí tưởng:</a:t>
            </a:r>
          </a:p>
          <a:p>
            <a:pPr algn="l">
              <a:lnSpc>
                <a:spcPct val="112000"/>
              </a:lnSpc>
              <a:spcAft>
                <a:spcPts val="600"/>
              </a:spcAft>
            </a:pPr>
            <a:r>
              <a:rPr sz="1500" b="0" i="0">
                <a:solidFill>
                  <a:srgbClr val="475569"/>
                </a:solidFill>
                <a:latin typeface="Calibri"/>
              </a:rPr>
              <a:t>ΔU = 0</a:t>
            </a:r>
          </a:p>
        </p:txBody>
      </p:sp>
      <p:sp>
        <p:nvSpPr>
          <p:cNvPr id="21" name="Card4"/>
          <p:cNvSpPr/>
          <p:nvPr/>
        </p:nvSpPr>
        <p:spPr>
          <a:xfrm>
            <a:off x="9061704" y="1463040"/>
            <a:ext cx="2651760" cy="301752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71432" y="1463040"/>
            <a:ext cx="2432304" cy="82296"/>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262872" y="1737360"/>
            <a:ext cx="228600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2040CC"/>
                </a:solidFill>
                <a:latin typeface="Calibri"/>
              </a:rPr>
              <a:t>ĐOẠN NHIỆT</a:t>
            </a:r>
          </a:p>
        </p:txBody>
      </p:sp>
      <p:sp>
        <p:nvSpPr>
          <p:cNvPr id="24" name="TextBox 23"/>
          <p:cNvSpPr txBox="1"/>
          <p:nvPr/>
        </p:nvSpPr>
        <p:spPr>
          <a:xfrm>
            <a:off x="9262872" y="2286000"/>
            <a:ext cx="2286000" cy="457200"/>
          </a:xfrm>
          <a:prstGeom prst="rect">
            <a:avLst/>
          </a:prstGeom>
          <a:noFill/>
        </p:spPr>
        <p:txBody>
          <a:bodyPr wrap="square" lIns="25400" rIns="25400" tIns="25400" bIns="25400">
            <a:spAutoFit/>
          </a:bodyPr>
          <a:lstStyle/>
          <a:p>
            <a:pPr algn="l">
              <a:lnSpc>
                <a:spcPct val="112000"/>
              </a:lnSpc>
              <a:spcAft>
                <a:spcPts val="600"/>
              </a:spcAft>
            </a:pPr>
            <a:r>
              <a:rPr sz="2000" b="1" i="0">
                <a:solidFill>
                  <a:srgbClr val="C8101E"/>
                </a:solidFill>
                <a:latin typeface="Calibri"/>
              </a:rPr>
              <a:t>Q = 0</a:t>
            </a:r>
          </a:p>
        </p:txBody>
      </p:sp>
      <p:sp>
        <p:nvSpPr>
          <p:cNvPr id="25" name="TextBox 24"/>
          <p:cNvSpPr txBox="1"/>
          <p:nvPr/>
        </p:nvSpPr>
        <p:spPr>
          <a:xfrm>
            <a:off x="9262872" y="2926080"/>
            <a:ext cx="2286000" cy="1371600"/>
          </a:xfrm>
          <a:prstGeom prst="rect">
            <a:avLst/>
          </a:prstGeom>
          <a:noFill/>
        </p:spPr>
        <p:txBody>
          <a:bodyPr wrap="square" lIns="25400" rIns="25400" tIns="25400" bIns="25400">
            <a:spAutoFit/>
          </a:bodyPr>
          <a:lstStyle/>
          <a:p>
            <a:pPr algn="l">
              <a:lnSpc>
                <a:spcPct val="112000"/>
              </a:lnSpc>
              <a:spcAft>
                <a:spcPts val="600"/>
              </a:spcAft>
            </a:pPr>
            <a:r>
              <a:rPr sz="1500" b="0" i="0">
                <a:solidFill>
                  <a:srgbClr val="475569"/>
                </a:solidFill>
                <a:latin typeface="Calibri"/>
              </a:rPr>
              <a:t>Không trao đổi</a:t>
            </a:r>
          </a:p>
          <a:p>
            <a:pPr algn="l">
              <a:lnSpc>
                <a:spcPct val="112000"/>
              </a:lnSpc>
              <a:spcAft>
                <a:spcPts val="600"/>
              </a:spcAft>
            </a:pPr>
            <a:r>
              <a:rPr sz="1500" b="0" i="0">
                <a:solidFill>
                  <a:srgbClr val="475569"/>
                </a:solidFill>
                <a:latin typeface="Calibri"/>
              </a:rPr>
              <a:t>nhiệt</a:t>
            </a:r>
          </a:p>
        </p:txBody>
      </p:sp>
      <p:sp>
        <p:nvSpPr>
          <p:cNvPr id="26" name="TextBox 25"/>
          <p:cNvSpPr txBox="1"/>
          <p:nvPr/>
        </p:nvSpPr>
        <p:spPr>
          <a:xfrm>
            <a:off x="640080" y="4892040"/>
            <a:ext cx="10972800" cy="1005840"/>
          </a:xfrm>
          <a:prstGeom prst="rect">
            <a:avLst/>
          </a:prstGeom>
          <a:noFill/>
        </p:spPr>
        <p:txBody>
          <a:bodyPr wrap="square" lIns="25400" rIns="25400" tIns="25400" bIns="25400">
            <a:spAutoFit/>
          </a:bodyPr>
          <a:lstStyle/>
          <a:p>
            <a:pPr algn="l">
              <a:lnSpc>
                <a:spcPct val="112000"/>
              </a:lnSpc>
              <a:spcAft>
                <a:spcPts val="600"/>
              </a:spcAft>
            </a:pPr>
            <a:r>
              <a:rPr sz="1700" b="0" i="0">
                <a:solidFill>
                  <a:srgbClr val="0F172A"/>
                </a:solidFill>
                <a:latin typeface="Calibri"/>
              </a:rPr>
              <a:t>Ngoài ra: quá trình </a:t>
            </a:r>
            <a:r>
              <a:rPr sz="1700" b="1" i="0">
                <a:solidFill>
                  <a:srgbClr val="0F172A"/>
                </a:solidFill>
                <a:latin typeface="Calibri"/>
              </a:rPr>
              <a:t>thuận nghịch</a:t>
            </a:r>
            <a:r>
              <a:rPr sz="1700" b="0" i="0">
                <a:solidFill>
                  <a:srgbClr val="0F172A"/>
                </a:solidFill>
                <a:latin typeface="Calibri"/>
              </a:rPr>
              <a:t> (dãy trạng thái cân bằng, lí tưởng hóa, cho công lớn nhất) và </a:t>
            </a:r>
            <a:r>
              <a:rPr sz="1700" b="1" i="0">
                <a:solidFill>
                  <a:srgbClr val="0F172A"/>
                </a:solidFill>
                <a:latin typeface="Calibri"/>
              </a:rPr>
              <a:t>bất thuận nghịch</a:t>
            </a:r>
            <a:r>
              <a:rPr sz="1700" b="0" i="0">
                <a:solidFill>
                  <a:srgbClr val="0F172A"/>
                </a:solidFill>
                <a:latin typeface="Calibri"/>
              </a:rPr>
              <a:t> (mọi quá trình thực).</a:t>
            </a:r>
          </a:p>
        </p:txBody>
      </p:sp>
      <p:sp>
        <p:nvSpPr>
          <p:cNvPr id="27"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8</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5. Nội năng U</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a:t>
            </a:r>
          </a:p>
        </p:txBody>
      </p:sp>
      <p:sp>
        <p:nvSpPr>
          <p:cNvPr id="6" name="TextBox 5"/>
          <p:cNvSpPr txBox="1"/>
          <p:nvPr/>
        </p:nvSpPr>
        <p:spPr>
          <a:xfrm>
            <a:off x="640080" y="1234440"/>
            <a:ext cx="10972800" cy="109728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Nội năng U</a:t>
            </a:r>
            <a:r>
              <a:rPr sz="1800" b="0" i="0">
                <a:solidFill>
                  <a:srgbClr val="0F172A"/>
                </a:solidFill>
                <a:latin typeface="Calibri"/>
              </a:rPr>
              <a:t> = toàn bộ năng lượng “bên trong” hệ: động năng chuyển động nhiệt của phân tử + thế năng tương tác giữa các phân tử + năng lượng liên kết hóa học, electron, hạt nhân…</a:t>
            </a:r>
          </a:p>
        </p:txBody>
      </p:sp>
      <p:sp>
        <p:nvSpPr>
          <p:cNvPr id="7" name="TextBox 6"/>
          <p:cNvSpPr txBox="1"/>
          <p:nvPr/>
        </p:nvSpPr>
        <p:spPr>
          <a:xfrm>
            <a:off x="640080" y="2514600"/>
            <a:ext cx="10972800" cy="1737360"/>
          </a:xfrm>
          <a:prstGeom prst="rect">
            <a:avLst/>
          </a:prstGeom>
          <a:noFill/>
        </p:spPr>
        <p:txBody>
          <a:bodyPr wrap="square" lIns="25400" rIns="25400" tIns="25400" bIns="25400">
            <a:spAutoFit/>
          </a:bodyPr>
          <a:lstStyle/>
          <a:p>
            <a:pPr algn="l">
              <a:lnSpc>
                <a:spcPct val="112000"/>
              </a:lnSpc>
              <a:spcAft>
                <a:spcPts val="1200"/>
              </a:spcAft>
            </a:pPr>
            <a:r>
              <a:rPr sz="1800" b="0" i="0">
                <a:solidFill>
                  <a:srgbClr val="0F172A"/>
                </a:solidFill>
                <a:latin typeface="Calibri"/>
              </a:rPr>
              <a:t>• U là </a:t>
            </a:r>
            <a:r>
              <a:rPr sz="1800" b="1" i="0">
                <a:solidFill>
                  <a:srgbClr val="0F172A"/>
                </a:solidFill>
                <a:latin typeface="Calibri"/>
              </a:rPr>
              <a:t>hàm trạng thái</a:t>
            </a:r>
            <a:r>
              <a:rPr sz="1800" b="0" i="0">
                <a:solidFill>
                  <a:srgbClr val="0F172A"/>
                </a:solidFill>
                <a:latin typeface="Calibri"/>
              </a:rPr>
              <a:t>, khuếch độ, đơn vị J, kJ</a:t>
            </a:r>
          </a:p>
          <a:p>
            <a:pPr algn="l">
              <a:lnSpc>
                <a:spcPct val="112000"/>
              </a:lnSpc>
              <a:spcAft>
                <a:spcPts val="1200"/>
              </a:spcAft>
            </a:pPr>
            <a:r>
              <a:rPr sz="1800" b="0" i="0">
                <a:solidFill>
                  <a:srgbClr val="0F172A"/>
                </a:solidFill>
                <a:latin typeface="Calibri"/>
              </a:rPr>
              <a:t>• Không đo được giá trị tuyệt đối — chỉ đo được </a:t>
            </a:r>
            <a:r>
              <a:rPr sz="1800" b="1" i="0">
                <a:solidFill>
                  <a:srgbClr val="0F172A"/>
                </a:solidFill>
                <a:latin typeface="Calibri"/>
              </a:rPr>
              <a:t>biến thiên ΔU</a:t>
            </a:r>
          </a:p>
          <a:p>
            <a:pPr algn="l">
              <a:lnSpc>
                <a:spcPct val="112000"/>
              </a:lnSpc>
              <a:spcAft>
                <a:spcPts val="1200"/>
              </a:spcAft>
            </a:pPr>
            <a:r>
              <a:rPr sz="1800" b="0" i="0">
                <a:solidFill>
                  <a:srgbClr val="0F172A"/>
                </a:solidFill>
                <a:latin typeface="Calibri"/>
              </a:rPr>
              <a:t>• Không tính động năng, thế năng của cả hệ như một tổng thể</a:t>
            </a:r>
          </a:p>
        </p:txBody>
      </p:sp>
      <p:sp>
        <p:nvSpPr>
          <p:cNvPr id="8" name="FormulaBox"/>
          <p:cNvSpPr/>
          <p:nvPr/>
        </p:nvSpPr>
        <p:spPr>
          <a:xfrm>
            <a:off x="1463040" y="4709160"/>
            <a:ext cx="9235440" cy="91440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200" b="1" i="0">
                <a:solidFill>
                  <a:srgbClr val="C8101E"/>
                </a:solidFill>
                <a:latin typeface="Calibri"/>
              </a:rPr>
              <a:t>Khí lí tưởng: U chỉ phụ thuộc nhiệt độ  ⇒  T = const thì ΔU = 0</a:t>
            </a:r>
          </a:p>
        </p:txBody>
      </p:sp>
      <p:sp>
        <p:nvSpPr>
          <p:cNvPr id="9"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6. Nhiệt, công và quy ước dấu</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a:t>
            </a:r>
          </a:p>
        </p:txBody>
      </p:sp>
      <p:sp>
        <p:nvSpPr>
          <p:cNvPr id="6" name="Card1"/>
          <p:cNvSpPr/>
          <p:nvPr/>
        </p:nvSpPr>
        <p:spPr>
          <a:xfrm>
            <a:off x="640080" y="1325880"/>
            <a:ext cx="5394960" cy="21488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49808" y="1325880"/>
            <a:ext cx="5175504" cy="82296"/>
          </a:xfrm>
          <a:prstGeom prst="roundRect">
            <a:avLst>
              <a:gd name="adj" fmla="val 5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60120" y="1600200"/>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2040CC"/>
                </a:solidFill>
                <a:latin typeface="Calibri"/>
              </a:rPr>
              <a:t>NHIỆT Q</a:t>
            </a:r>
          </a:p>
        </p:txBody>
      </p:sp>
      <p:sp>
        <p:nvSpPr>
          <p:cNvPr id="9" name="TextBox 8"/>
          <p:cNvSpPr txBox="1"/>
          <p:nvPr/>
        </p:nvSpPr>
        <p:spPr>
          <a:xfrm>
            <a:off x="960120" y="2121408"/>
            <a:ext cx="4846320" cy="1188720"/>
          </a:xfrm>
          <a:prstGeom prst="rect">
            <a:avLst/>
          </a:prstGeom>
          <a:noFill/>
        </p:spPr>
        <p:txBody>
          <a:bodyPr wrap="square" lIns="25400" rIns="25400" tIns="25400" bIns="25400">
            <a:spAutoFit/>
          </a:bodyPr>
          <a:lstStyle/>
          <a:p>
            <a:pPr algn="l">
              <a:lnSpc>
                <a:spcPct val="112000"/>
              </a:lnSpc>
              <a:spcAft>
                <a:spcPts val="600"/>
              </a:spcAft>
            </a:pPr>
            <a:r>
              <a:rPr sz="1700" b="0" i="0">
                <a:solidFill>
                  <a:srgbClr val="0F172A"/>
                </a:solidFill>
                <a:latin typeface="Calibri"/>
              </a:rPr>
              <a:t>Truyền năng lượng do </a:t>
            </a:r>
            <a:r>
              <a:rPr sz="1700" b="1" i="0">
                <a:solidFill>
                  <a:srgbClr val="0F172A"/>
                </a:solidFill>
                <a:latin typeface="Calibri"/>
              </a:rPr>
              <a:t>chênh lệch nhiệt độ</a:t>
            </a:r>
            <a:r>
              <a:rPr sz="1700" b="0" i="0">
                <a:solidFill>
                  <a:srgbClr val="0F172A"/>
                </a:solidFill>
                <a:latin typeface="Calibri"/>
              </a:rPr>
              <a:t> — chuyển động hỗn loạn của phân tử.</a:t>
            </a:r>
          </a:p>
        </p:txBody>
      </p:sp>
      <p:sp>
        <p:nvSpPr>
          <p:cNvPr id="10" name="Card2"/>
          <p:cNvSpPr/>
          <p:nvPr/>
        </p:nvSpPr>
        <p:spPr>
          <a:xfrm>
            <a:off x="6263640" y="1325880"/>
            <a:ext cx="5394960" cy="21488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373368" y="1325880"/>
            <a:ext cx="5175504" cy="82296"/>
          </a:xfrm>
          <a:prstGeom prst="roundRect">
            <a:avLst>
              <a:gd name="adj" fmla="val 50000"/>
            </a:avLst>
          </a:prstGeom>
          <a:solidFill>
            <a:srgbClr val="10B9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0" y="1600200"/>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10B981"/>
                </a:solidFill>
                <a:latin typeface="Calibri"/>
              </a:rPr>
              <a:t>CÔNG W</a:t>
            </a:r>
          </a:p>
        </p:txBody>
      </p:sp>
      <p:sp>
        <p:nvSpPr>
          <p:cNvPr id="13" name="TextBox 12"/>
          <p:cNvSpPr txBox="1"/>
          <p:nvPr/>
        </p:nvSpPr>
        <p:spPr>
          <a:xfrm>
            <a:off x="6583680" y="2121408"/>
            <a:ext cx="4846320" cy="1188720"/>
          </a:xfrm>
          <a:prstGeom prst="rect">
            <a:avLst/>
          </a:prstGeom>
          <a:noFill/>
        </p:spPr>
        <p:txBody>
          <a:bodyPr wrap="square" lIns="25400" rIns="25400" tIns="25400" bIns="25400">
            <a:spAutoFit/>
          </a:bodyPr>
          <a:lstStyle/>
          <a:p>
            <a:pPr algn="l">
              <a:lnSpc>
                <a:spcPct val="112000"/>
              </a:lnSpc>
              <a:spcAft>
                <a:spcPts val="600"/>
              </a:spcAft>
            </a:pPr>
            <a:r>
              <a:rPr sz="1700" b="0" i="0">
                <a:solidFill>
                  <a:srgbClr val="0F172A"/>
                </a:solidFill>
                <a:latin typeface="Calibri"/>
              </a:rPr>
              <a:t>Truyền năng lượng qua </a:t>
            </a:r>
            <a:r>
              <a:rPr sz="1700" b="1" i="0">
                <a:solidFill>
                  <a:srgbClr val="0F172A"/>
                </a:solidFill>
                <a:latin typeface="Calibri"/>
              </a:rPr>
              <a:t>chuyển động có hướng</a:t>
            </a:r>
            <a:r>
              <a:rPr sz="1700" b="0" i="0">
                <a:solidFill>
                  <a:srgbClr val="0F172A"/>
                </a:solidFill>
                <a:latin typeface="Calibri"/>
              </a:rPr>
              <a:t> — quan trọng nhất: công giãn nở thể tích.</a:t>
            </a:r>
          </a:p>
        </p:txBody>
      </p:sp>
      <p:sp>
        <p:nvSpPr>
          <p:cNvPr id="14" name="FormulaBox"/>
          <p:cNvSpPr/>
          <p:nvPr/>
        </p:nvSpPr>
        <p:spPr>
          <a:xfrm>
            <a:off x="868680" y="3794760"/>
            <a:ext cx="10424160" cy="169164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000" b="1" i="0">
                <a:solidFill>
                  <a:srgbClr val="C8101E"/>
                </a:solidFill>
                <a:latin typeface="Calibri"/>
              </a:rPr>
              <a:t>QUY ƯỚC DẤU (IUPAC): nhìn từ phía HỆ</a:t>
            </a:r>
          </a:p>
          <a:p>
            <a:pPr algn="ctr">
              <a:lnSpc>
                <a:spcPct val="110000"/>
              </a:lnSpc>
              <a:spcAft>
                <a:spcPts val="400"/>
              </a:spcAft>
            </a:pPr>
            <a:r>
              <a:rPr sz="2000" b="1" i="0">
                <a:solidFill>
                  <a:srgbClr val="C8101E"/>
                </a:solidFill>
                <a:latin typeface="Calibri"/>
              </a:rPr>
              <a:t>Q &gt; 0: hệ nhận nhiệt   •   W &gt; 0: hệ nhận công (bị nén)</a:t>
            </a:r>
          </a:p>
          <a:p>
            <a:pPr algn="ctr">
              <a:lnSpc>
                <a:spcPct val="110000"/>
              </a:lnSpc>
              <a:spcAft>
                <a:spcPts val="400"/>
              </a:spcAft>
            </a:pPr>
            <a:r>
              <a:rPr sz="2000" b="1" i="0">
                <a:solidFill>
                  <a:srgbClr val="C8101E"/>
                </a:solidFill>
                <a:latin typeface="Calibri"/>
              </a:rPr>
              <a:t>Q &lt; 0: hệ tỏa nhiệt    •   W &lt; 0: hệ sinh công (giãn nở)</a:t>
            </a:r>
          </a:p>
        </p:txBody>
      </p:sp>
      <p:sp>
        <p:nvSpPr>
          <p:cNvPr id="15" name="TextBox 14"/>
          <p:cNvSpPr txBox="1"/>
          <p:nvPr/>
        </p:nvSpPr>
        <p:spPr>
          <a:xfrm>
            <a:off x="640080" y="5806440"/>
            <a:ext cx="10972800" cy="640080"/>
          </a:xfrm>
          <a:prstGeom prst="rect">
            <a:avLst/>
          </a:prstGeom>
          <a:noFill/>
        </p:spPr>
        <p:txBody>
          <a:bodyPr wrap="square" lIns="25400" rIns="25400" tIns="25400" bIns="25400">
            <a:spAutoFit/>
          </a:bodyPr>
          <a:lstStyle/>
          <a:p>
            <a:pPr algn="l">
              <a:lnSpc>
                <a:spcPct val="112000"/>
              </a:lnSpc>
              <a:spcAft>
                <a:spcPts val="600"/>
              </a:spcAft>
            </a:pPr>
            <a:r>
              <a:rPr sz="1500" b="0" i="1">
                <a:solidFill>
                  <a:srgbClr val="475569"/>
                </a:solidFill>
                <a:latin typeface="Calibri"/>
              </a:rPr>
              <a:t>Sách cũ dùng A với quy ước ngược (ΔU = Q − A). Đọc tài liệu nào, xác định quy ước của tài liệu đó trước!</a:t>
            </a:r>
          </a:p>
        </p:txBody>
      </p:sp>
      <p:sp>
        <p:nvSpPr>
          <p:cNvPr id="16"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10</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BGRight"/>
          <p:cNvSpPr/>
          <p:nvPr/>
        </p:nvSpPr>
        <p:spPr>
          <a:xfrm>
            <a:off x="8138160" y="0"/>
            <a:ext cx="4050791"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Deco1"/>
          <p:cNvSpPr/>
          <p:nvPr/>
        </p:nvSpPr>
        <p:spPr>
          <a:xfrm>
            <a:off x="10607040" y="-914400"/>
            <a:ext cx="2651760" cy="2651760"/>
          </a:xfrm>
          <a:prstGeom prst="ellipse">
            <a:avLst/>
          </a:prstGeom>
          <a:noFill/>
          <a:ln w="25400">
            <a:solidFill>
              <a:srgbClr val="93C5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eco2"/>
          <p:cNvSpPr/>
          <p:nvPr/>
        </p:nvSpPr>
        <p:spPr>
          <a:xfrm>
            <a:off x="-1005840" y="5120640"/>
            <a:ext cx="2377440" cy="2377440"/>
          </a:xfrm>
          <a:prstGeom prst="ellipse">
            <a:avLst/>
          </a:prstGeom>
          <a:no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Kicker"/>
          <p:cNvSpPr txBox="1"/>
          <p:nvPr/>
        </p:nvSpPr>
        <p:spPr>
          <a:xfrm>
            <a:off x="914400" y="1737360"/>
            <a:ext cx="2926080" cy="548640"/>
          </a:xfrm>
          <a:prstGeom prst="rect">
            <a:avLst/>
          </a:prstGeom>
          <a:noFill/>
        </p:spPr>
        <p:txBody>
          <a:bodyPr wrap="square" lIns="25400" rIns="25400" tIns="25400" bIns="25400">
            <a:spAutoFit/>
          </a:bodyPr>
          <a:lstStyle/>
          <a:p>
            <a:pPr algn="l">
              <a:lnSpc>
                <a:spcPct val="112000"/>
              </a:lnSpc>
              <a:spcAft>
                <a:spcPts val="600"/>
              </a:spcAft>
            </a:pPr>
            <a:r>
              <a:rPr sz="2200" b="1" i="0">
                <a:solidFill>
                  <a:srgbClr val="93C5FD"/>
                </a:solidFill>
                <a:latin typeface="Calibri"/>
              </a:rPr>
              <a:t>PHẦN</a:t>
            </a:r>
          </a:p>
        </p:txBody>
      </p:sp>
      <p:sp>
        <p:nvSpPr>
          <p:cNvPr id="7" name="BigNum"/>
          <p:cNvSpPr txBox="1"/>
          <p:nvPr/>
        </p:nvSpPr>
        <p:spPr>
          <a:xfrm>
            <a:off x="777240" y="2148840"/>
            <a:ext cx="3108960" cy="2377440"/>
          </a:xfrm>
          <a:prstGeom prst="rect">
            <a:avLst/>
          </a:prstGeom>
          <a:noFill/>
        </p:spPr>
        <p:txBody>
          <a:bodyPr wrap="square" lIns="25400" rIns="25400" tIns="25400" bIns="25400">
            <a:spAutoFit/>
          </a:bodyPr>
          <a:lstStyle/>
          <a:p>
            <a:pPr algn="l">
              <a:lnSpc>
                <a:spcPct val="112000"/>
              </a:lnSpc>
              <a:spcAft>
                <a:spcPts val="600"/>
              </a:spcAft>
            </a:pPr>
            <a:r>
              <a:rPr sz="15000" b="1" i="0">
                <a:solidFill>
                  <a:srgbClr val="FFFFFF"/>
                </a:solidFill>
                <a:latin typeface="Calibri"/>
              </a:rPr>
              <a:t>II</a:t>
            </a:r>
          </a:p>
        </p:txBody>
      </p:sp>
      <p:sp>
        <p:nvSpPr>
          <p:cNvPr id="8" name="SlideTitle"/>
          <p:cNvSpPr txBox="1"/>
          <p:nvPr/>
        </p:nvSpPr>
        <p:spPr>
          <a:xfrm>
            <a:off x="4023360" y="2514600"/>
            <a:ext cx="7589520" cy="2011680"/>
          </a:xfrm>
          <a:prstGeom prst="rect">
            <a:avLst/>
          </a:prstGeom>
          <a:noFill/>
        </p:spPr>
        <p:txBody>
          <a:bodyPr wrap="square" lIns="25400" rIns="25400" tIns="25400" bIns="25400">
            <a:spAutoFit/>
          </a:bodyPr>
          <a:lstStyle/>
          <a:p>
            <a:pPr algn="l">
              <a:lnSpc>
                <a:spcPct val="112000"/>
              </a:lnSpc>
              <a:spcAft>
                <a:spcPts val="600"/>
              </a:spcAft>
            </a:pPr>
            <a:r>
              <a:rPr sz="3400" b="1" i="0">
                <a:solidFill>
                  <a:srgbClr val="FFFFFF"/>
                </a:solidFill>
                <a:latin typeface="Calibri"/>
              </a:rPr>
              <a:t>NGUYÊN LÍ THỨ NHẤT</a:t>
            </a:r>
          </a:p>
          <a:p>
            <a:pPr algn="l">
              <a:lnSpc>
                <a:spcPct val="112000"/>
              </a:lnSpc>
              <a:spcAft>
                <a:spcPts val="600"/>
              </a:spcAft>
            </a:pPr>
            <a:r>
              <a:rPr sz="3400" b="1" i="0">
                <a:solidFill>
                  <a:srgbClr val="FFFFFF"/>
                </a:solidFill>
                <a:latin typeface="Calibri"/>
              </a:rPr>
              <a:t>CỦA NHIỆT ĐỘNG LỰC HỌC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1. Nguyên lí thứ nhất — ΔU = Q + W</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a:t>
            </a:r>
          </a:p>
        </p:txBody>
      </p:sp>
      <p:sp>
        <p:nvSpPr>
          <p:cNvPr id="6" name="TextBox 5"/>
          <p:cNvSpPr txBox="1"/>
          <p:nvPr/>
        </p:nvSpPr>
        <p:spPr>
          <a:xfrm>
            <a:off x="640080" y="1234440"/>
            <a:ext cx="10972800" cy="9144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Định luật bảo toàn năng lượng</a:t>
            </a:r>
            <a:r>
              <a:rPr sz="1800" b="0" i="0">
                <a:solidFill>
                  <a:srgbClr val="0F172A"/>
                </a:solidFill>
                <a:latin typeface="Calibri"/>
              </a:rPr>
              <a:t> cho quá trình nhiệt động: </a:t>
            </a:r>
            <a:r>
              <a:rPr sz="1800" b="0" i="1">
                <a:solidFill>
                  <a:srgbClr val="0F172A"/>
                </a:solidFill>
                <a:latin typeface="Calibri"/>
              </a:rPr>
              <a:t>biến thiên nội năng của hệ bằng tổng năng lượng trao đổi với môi trường dưới dạng nhiệt và công.</a:t>
            </a:r>
          </a:p>
        </p:txBody>
      </p:sp>
      <p:sp>
        <p:nvSpPr>
          <p:cNvPr id="7" name="FormulaBox"/>
          <p:cNvSpPr/>
          <p:nvPr/>
        </p:nvSpPr>
        <p:spPr>
          <a:xfrm>
            <a:off x="3566160" y="2331720"/>
            <a:ext cx="5029200" cy="114300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4000" b="1" i="0">
                <a:solidFill>
                  <a:srgbClr val="C8101E"/>
                </a:solidFill>
                <a:latin typeface="Calibri"/>
              </a:rPr>
              <a:t>ΔU = Q + W</a:t>
            </a:r>
          </a:p>
        </p:txBody>
      </p:sp>
      <p:sp>
        <p:nvSpPr>
          <p:cNvPr id="8" name="TextBox 7"/>
          <p:cNvSpPr txBox="1"/>
          <p:nvPr/>
        </p:nvSpPr>
        <p:spPr>
          <a:xfrm>
            <a:off x="640080" y="3886200"/>
            <a:ext cx="10972800" cy="1828800"/>
          </a:xfrm>
          <a:prstGeom prst="rect">
            <a:avLst/>
          </a:prstGeom>
          <a:noFill/>
        </p:spPr>
        <p:txBody>
          <a:bodyPr wrap="square" lIns="25400" rIns="25400" tIns="25400" bIns="25400">
            <a:spAutoFit/>
          </a:bodyPr>
          <a:lstStyle/>
          <a:p>
            <a:pPr algn="l">
              <a:lnSpc>
                <a:spcPct val="112000"/>
              </a:lnSpc>
              <a:spcAft>
                <a:spcPts val="1200"/>
              </a:spcAft>
            </a:pPr>
            <a:r>
              <a:rPr sz="1800" b="0" i="0">
                <a:solidFill>
                  <a:srgbClr val="0F172A"/>
                </a:solidFill>
                <a:latin typeface="Calibri"/>
              </a:rPr>
              <a:t>• Hệ </a:t>
            </a:r>
            <a:r>
              <a:rPr sz="1800" b="1" i="0">
                <a:solidFill>
                  <a:srgbClr val="0F172A"/>
                </a:solidFill>
                <a:latin typeface="Calibri"/>
              </a:rPr>
              <a:t>cô lập</a:t>
            </a:r>
            <a:r>
              <a:rPr sz="1800" b="0" i="0">
                <a:solidFill>
                  <a:srgbClr val="0F172A"/>
                </a:solidFill>
                <a:latin typeface="Calibri"/>
              </a:rPr>
              <a:t>: Q = W = 0 ⇒ ΔU = 0 — nội năng bảo toàn</a:t>
            </a:r>
          </a:p>
          <a:p>
            <a:pPr algn="l">
              <a:lnSpc>
                <a:spcPct val="112000"/>
              </a:lnSpc>
              <a:spcAft>
                <a:spcPts val="1200"/>
              </a:spcAft>
            </a:pPr>
            <a:r>
              <a:rPr sz="1800" b="0" i="0">
                <a:solidFill>
                  <a:srgbClr val="0F172A"/>
                </a:solidFill>
                <a:latin typeface="Calibri"/>
              </a:rPr>
              <a:t>• </a:t>
            </a:r>
            <a:r>
              <a:rPr sz="1800" b="1" i="0">
                <a:solidFill>
                  <a:srgbClr val="0F172A"/>
                </a:solidFill>
                <a:latin typeface="Calibri"/>
              </a:rPr>
              <a:t>Chu trình</a:t>
            </a:r>
            <a:r>
              <a:rPr sz="1800" b="0" i="0">
                <a:solidFill>
                  <a:srgbClr val="0F172A"/>
                </a:solidFill>
                <a:latin typeface="Calibri"/>
              </a:rPr>
              <a:t>: ΔU = 0 ⇒ Q = −W — không có động cơ vĩnh cửu loại I</a:t>
            </a:r>
          </a:p>
          <a:p>
            <a:pPr algn="l">
              <a:lnSpc>
                <a:spcPct val="112000"/>
              </a:lnSpc>
              <a:spcAft>
                <a:spcPts val="1200"/>
              </a:spcAft>
            </a:pPr>
            <a:r>
              <a:rPr sz="1800" b="0" i="0">
                <a:solidFill>
                  <a:srgbClr val="0F172A"/>
                </a:solidFill>
                <a:latin typeface="Calibri"/>
              </a:rPr>
              <a:t>• Dạng vi phân: dU = δQ + δW (δ nhắc rằng Q, W là hàm quá trình)</a:t>
            </a:r>
          </a:p>
        </p:txBody>
      </p:sp>
      <p:sp>
        <p:nvSpPr>
          <p:cNvPr id="9"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12</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2. Công giãn nở thể tích</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a:t>
            </a:r>
          </a:p>
        </p:txBody>
      </p:sp>
      <p:sp>
        <p:nvSpPr>
          <p:cNvPr id="6" name="FormulaBox"/>
          <p:cNvSpPr/>
          <p:nvPr/>
        </p:nvSpPr>
        <p:spPr>
          <a:xfrm>
            <a:off x="1234440" y="1371600"/>
            <a:ext cx="969264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400" b="1" i="0">
                <a:solidFill>
                  <a:srgbClr val="C8101E"/>
                </a:solidFill>
                <a:latin typeface="Calibri"/>
              </a:rPr>
              <a:t>Chống áp suất ngoài không đổi:   W = −P</a:t>
            </a:r>
            <a:r>
              <a:rPr sz="2400" b="1" i="0" baseline="-25000">
                <a:solidFill>
                  <a:srgbClr val="C8101E"/>
                </a:solidFill>
                <a:latin typeface="Calibri"/>
              </a:rPr>
              <a:t>ngoài</a:t>
            </a:r>
            <a:r>
              <a:rPr sz="2400" b="1" i="0">
                <a:solidFill>
                  <a:srgbClr val="C8101E"/>
                </a:solidFill>
                <a:latin typeface="Calibri"/>
              </a:rPr>
              <a:t>·ΔV</a:t>
            </a:r>
          </a:p>
        </p:txBody>
      </p:sp>
      <p:sp>
        <p:nvSpPr>
          <p:cNvPr id="7" name="TextBox 6"/>
          <p:cNvSpPr txBox="1"/>
          <p:nvPr/>
        </p:nvSpPr>
        <p:spPr>
          <a:xfrm>
            <a:off x="640080" y="2468880"/>
            <a:ext cx="10972800" cy="1737360"/>
          </a:xfrm>
          <a:prstGeom prst="rect">
            <a:avLst/>
          </a:prstGeom>
          <a:noFill/>
        </p:spPr>
        <p:txBody>
          <a:bodyPr wrap="square" lIns="25400" rIns="25400" tIns="25400" bIns="25400">
            <a:spAutoFit/>
          </a:bodyPr>
          <a:lstStyle/>
          <a:p>
            <a:pPr algn="l">
              <a:lnSpc>
                <a:spcPct val="112000"/>
              </a:lnSpc>
              <a:spcAft>
                <a:spcPts val="1200"/>
              </a:spcAft>
            </a:pPr>
            <a:r>
              <a:rPr sz="1800" b="0" i="0">
                <a:solidFill>
                  <a:srgbClr val="0F172A"/>
                </a:solidFill>
                <a:latin typeface="Calibri"/>
              </a:rPr>
              <a:t>• Giãn nở (ΔV &gt; 0): W &lt; 0 — hệ sinh công    •  Bị nén (ΔV &lt; 0): W &gt; 0</a:t>
            </a:r>
          </a:p>
          <a:p>
            <a:pPr algn="l">
              <a:lnSpc>
                <a:spcPct val="112000"/>
              </a:lnSpc>
              <a:spcAft>
                <a:spcPts val="1200"/>
              </a:spcAft>
            </a:pPr>
            <a:r>
              <a:rPr sz="1800" b="0" i="0">
                <a:solidFill>
                  <a:srgbClr val="0F172A"/>
                </a:solidFill>
                <a:latin typeface="Calibri"/>
              </a:rPr>
              <a:t>• Giãn vào </a:t>
            </a:r>
            <a:r>
              <a:rPr sz="1800" b="1" i="0">
                <a:solidFill>
                  <a:srgbClr val="0F172A"/>
                </a:solidFill>
                <a:latin typeface="Calibri"/>
              </a:rPr>
              <a:t>chân không</a:t>
            </a:r>
            <a:r>
              <a:rPr sz="1800" b="0" i="0">
                <a:solidFill>
                  <a:srgbClr val="0F172A"/>
                </a:solidFill>
                <a:latin typeface="Calibri"/>
              </a:rPr>
              <a:t> (P</a:t>
            </a:r>
            <a:r>
              <a:rPr sz="1800" b="0" i="0" baseline="-25000">
                <a:solidFill>
                  <a:srgbClr val="0F172A"/>
                </a:solidFill>
                <a:latin typeface="Calibri"/>
              </a:rPr>
              <a:t>ngoài</a:t>
            </a:r>
            <a:r>
              <a:rPr sz="1800" b="0" i="0">
                <a:solidFill>
                  <a:srgbClr val="0F172A"/>
                </a:solidFill>
                <a:latin typeface="Calibri"/>
              </a:rPr>
              <a:t> = 0): W = 0</a:t>
            </a:r>
          </a:p>
          <a:p>
            <a:pPr algn="l">
              <a:lnSpc>
                <a:spcPct val="112000"/>
              </a:lnSpc>
              <a:spcAft>
                <a:spcPts val="1200"/>
              </a:spcAft>
            </a:pPr>
            <a:r>
              <a:rPr sz="1800" b="0" i="0">
                <a:solidFill>
                  <a:srgbClr val="0F172A"/>
                </a:solidFill>
                <a:latin typeface="Calibri"/>
              </a:rPr>
              <a:t>• Đổi đơn vị: P ra Pa, V ra m</a:t>
            </a:r>
            <a:r>
              <a:rPr sz="1800" b="0" i="0" baseline="30000">
                <a:solidFill>
                  <a:srgbClr val="0F172A"/>
                </a:solidFill>
                <a:latin typeface="Calibri"/>
              </a:rPr>
              <a:t>3</a:t>
            </a:r>
            <a:r>
              <a:rPr sz="1800" b="0" i="0">
                <a:solidFill>
                  <a:srgbClr val="0F172A"/>
                </a:solidFill>
                <a:latin typeface="Calibri"/>
              </a:rPr>
              <a:t> → W ra J;  nhớ nhanh </a:t>
            </a:r>
            <a:r>
              <a:rPr sz="1800" b="1" i="0">
                <a:solidFill>
                  <a:srgbClr val="0F172A"/>
                </a:solidFill>
                <a:latin typeface="Calibri"/>
              </a:rPr>
              <a:t>1 L·atm ≈ 101,3 J</a:t>
            </a:r>
          </a:p>
        </p:txBody>
      </p:sp>
      <p:sp>
        <p:nvSpPr>
          <p:cNvPr id="8" name="FormulaBox2"/>
          <p:cNvSpPr/>
          <p:nvPr/>
        </p:nvSpPr>
        <p:spPr>
          <a:xfrm>
            <a:off x="1234440" y="4434840"/>
            <a:ext cx="969264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400" b="1" i="0">
                <a:solidFill>
                  <a:srgbClr val="C8101E"/>
                </a:solidFill>
                <a:latin typeface="Calibri"/>
              </a:rPr>
              <a:t>Đẳng nhiệt thuận nghịch (khí lí tưởng):   W = −nRT·ln(V</a:t>
            </a:r>
            <a:r>
              <a:rPr sz="2400" b="1" i="0" baseline="-25000">
                <a:solidFill>
                  <a:srgbClr val="C8101E"/>
                </a:solidFill>
                <a:latin typeface="Calibri"/>
              </a:rPr>
              <a:t>2</a:t>
            </a:r>
            <a:r>
              <a:rPr sz="2400" b="1" i="0">
                <a:solidFill>
                  <a:srgbClr val="C8101E"/>
                </a:solidFill>
                <a:latin typeface="Calibri"/>
              </a:rPr>
              <a:t>/V</a:t>
            </a:r>
            <a:r>
              <a:rPr sz="2400" b="1" i="0" baseline="-25000">
                <a:solidFill>
                  <a:srgbClr val="C8101E"/>
                </a:solidFill>
                <a:latin typeface="Calibri"/>
              </a:rPr>
              <a:t>1</a:t>
            </a:r>
            <a:r>
              <a:rPr sz="2400" b="1" i="0">
                <a:solidFill>
                  <a:srgbClr val="C8101E"/>
                </a:solidFill>
                <a:latin typeface="Calibri"/>
              </a:rPr>
              <a:t>)</a:t>
            </a:r>
          </a:p>
        </p:txBody>
      </p:sp>
      <p:sp>
        <p:nvSpPr>
          <p:cNvPr id="9" name="TextBox 8"/>
          <p:cNvSpPr txBox="1"/>
          <p:nvPr/>
        </p:nvSpPr>
        <p:spPr>
          <a:xfrm>
            <a:off x="640080" y="5577840"/>
            <a:ext cx="10972800" cy="548640"/>
          </a:xfrm>
          <a:prstGeom prst="rect">
            <a:avLst/>
          </a:prstGeom>
          <a:noFill/>
        </p:spPr>
        <p:txBody>
          <a:bodyPr wrap="square" lIns="25400" rIns="25400" tIns="25400" bIns="25400">
            <a:spAutoFit/>
          </a:bodyPr>
          <a:lstStyle/>
          <a:p>
            <a:pPr algn="l">
              <a:lnSpc>
                <a:spcPct val="112000"/>
              </a:lnSpc>
              <a:spcAft>
                <a:spcPts val="600"/>
              </a:spcAft>
            </a:pPr>
            <a:r>
              <a:rPr sz="1600" b="0" i="1">
                <a:solidFill>
                  <a:srgbClr val="475569"/>
                </a:solidFill>
                <a:latin typeface="Calibri"/>
              </a:rPr>
              <a:t>Công thuận nghịch là công </a:t>
            </a:r>
            <a:r>
              <a:rPr sz="1600" b="1" i="1">
                <a:solidFill>
                  <a:srgbClr val="475569"/>
                </a:solidFill>
                <a:latin typeface="Calibri"/>
              </a:rPr>
              <a:t>lớn nhất</a:t>
            </a:r>
            <a:r>
              <a:rPr sz="1600" b="0" i="1">
                <a:solidFill>
                  <a:srgbClr val="475569"/>
                </a:solidFill>
                <a:latin typeface="Calibri"/>
              </a:rPr>
              <a:t> hệ có thể sinh ra giữa hai trạng thái cho trước.</a:t>
            </a:r>
          </a:p>
        </p:txBody>
      </p:sp>
      <p:sp>
        <p:nvSpPr>
          <p:cNvPr id="10"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13</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3. Nguyên lí I cho các quá trình của khí lí tưởng</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a:t>
            </a:r>
          </a:p>
        </p:txBody>
      </p:sp>
      <p:sp>
        <p:nvSpPr>
          <p:cNvPr id="6" name="HeadRow"/>
          <p:cNvSpPr/>
          <p:nvPr/>
        </p:nvSpPr>
        <p:spPr>
          <a:xfrm>
            <a:off x="640080" y="1280160"/>
            <a:ext cx="10881360" cy="685800"/>
          </a:xfrm>
          <a:prstGeom prst="roundRect">
            <a:avLst>
              <a:gd name="adj" fmla="val 15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417320"/>
            <a:ext cx="237744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FFFFFF"/>
                </a:solidFill>
                <a:latin typeface="Calibri"/>
              </a:rPr>
              <a:t>Quá trình</a:t>
            </a:r>
          </a:p>
        </p:txBody>
      </p:sp>
      <p:sp>
        <p:nvSpPr>
          <p:cNvPr id="8" name="TextBox 7"/>
          <p:cNvSpPr txBox="1"/>
          <p:nvPr/>
        </p:nvSpPr>
        <p:spPr>
          <a:xfrm>
            <a:off x="3794760" y="1417320"/>
            <a:ext cx="237744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FFFFFF"/>
                </a:solidFill>
                <a:latin typeface="Calibri"/>
              </a:rPr>
              <a:t>Đặc điểm</a:t>
            </a:r>
          </a:p>
        </p:txBody>
      </p:sp>
      <p:sp>
        <p:nvSpPr>
          <p:cNvPr id="9" name="TextBox 8"/>
          <p:cNvSpPr txBox="1"/>
          <p:nvPr/>
        </p:nvSpPr>
        <p:spPr>
          <a:xfrm>
            <a:off x="6675120" y="1417320"/>
            <a:ext cx="457200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FFFFFF"/>
                </a:solidFill>
                <a:latin typeface="Calibri"/>
              </a:rPr>
              <a:t>Hệ thức</a:t>
            </a:r>
          </a:p>
        </p:txBody>
      </p:sp>
      <p:sp>
        <p:nvSpPr>
          <p:cNvPr id="10" name="Row1"/>
          <p:cNvSpPr/>
          <p:nvPr/>
        </p:nvSpPr>
        <p:spPr>
          <a:xfrm>
            <a:off x="640080" y="2103120"/>
            <a:ext cx="10881360" cy="749808"/>
          </a:xfrm>
          <a:prstGeom prst="roundRect">
            <a:avLst>
              <a:gd name="adj" fmla="val 12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5840" y="2249424"/>
            <a:ext cx="265176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0F172A"/>
                </a:solidFill>
                <a:latin typeface="Calibri"/>
              </a:rPr>
              <a:t>Đẳng tích</a:t>
            </a:r>
          </a:p>
        </p:txBody>
      </p:sp>
      <p:sp>
        <p:nvSpPr>
          <p:cNvPr id="12" name="TextBox 11"/>
          <p:cNvSpPr txBox="1"/>
          <p:nvPr/>
        </p:nvSpPr>
        <p:spPr>
          <a:xfrm>
            <a:off x="3794760" y="2249424"/>
            <a:ext cx="2651760" cy="457200"/>
          </a:xfrm>
          <a:prstGeom prst="rect">
            <a:avLst/>
          </a:prstGeom>
          <a:noFill/>
        </p:spPr>
        <p:txBody>
          <a:bodyPr wrap="square" lIns="25400" rIns="25400" tIns="25400" bIns="25400">
            <a:spAutoFit/>
          </a:bodyPr>
          <a:lstStyle/>
          <a:p>
            <a:pPr algn="l">
              <a:lnSpc>
                <a:spcPct val="112000"/>
              </a:lnSpc>
              <a:spcAft>
                <a:spcPts val="600"/>
              </a:spcAft>
            </a:pPr>
            <a:r>
              <a:rPr sz="1800" b="0" i="0">
                <a:solidFill>
                  <a:srgbClr val="0F172A"/>
                </a:solidFill>
                <a:latin typeface="Calibri"/>
              </a:rPr>
              <a:t>W = 0</a:t>
            </a:r>
          </a:p>
        </p:txBody>
      </p:sp>
      <p:sp>
        <p:nvSpPr>
          <p:cNvPr id="13" name="TextBox 12"/>
          <p:cNvSpPr txBox="1"/>
          <p:nvPr/>
        </p:nvSpPr>
        <p:spPr>
          <a:xfrm>
            <a:off x="6675120" y="2249424"/>
            <a:ext cx="475488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Q</a:t>
            </a:r>
            <a:r>
              <a:rPr sz="1800" b="1" i="0" baseline="-25000">
                <a:solidFill>
                  <a:srgbClr val="C8101E"/>
                </a:solidFill>
                <a:latin typeface="Calibri"/>
              </a:rPr>
              <a:t>V</a:t>
            </a:r>
            <a:r>
              <a:rPr sz="1800" b="1" i="0">
                <a:solidFill>
                  <a:srgbClr val="C8101E"/>
                </a:solidFill>
                <a:latin typeface="Calibri"/>
              </a:rPr>
              <a:t> = ΔU = nC</a:t>
            </a:r>
            <a:r>
              <a:rPr sz="1800" b="1" i="0" baseline="-25000">
                <a:solidFill>
                  <a:srgbClr val="C8101E"/>
                </a:solidFill>
                <a:latin typeface="Calibri"/>
              </a:rPr>
              <a:t>V</a:t>
            </a:r>
            <a:r>
              <a:rPr sz="1800" b="1" i="0">
                <a:solidFill>
                  <a:srgbClr val="C8101E"/>
                </a:solidFill>
                <a:latin typeface="Calibri"/>
              </a:rPr>
              <a:t>ΔT</a:t>
            </a:r>
          </a:p>
        </p:txBody>
      </p:sp>
      <p:sp>
        <p:nvSpPr>
          <p:cNvPr id="14" name="Row2"/>
          <p:cNvSpPr/>
          <p:nvPr/>
        </p:nvSpPr>
        <p:spPr>
          <a:xfrm>
            <a:off x="640080" y="2971800"/>
            <a:ext cx="10881360" cy="7498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05840" y="3118104"/>
            <a:ext cx="265176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0F172A"/>
                </a:solidFill>
                <a:latin typeface="Calibri"/>
              </a:rPr>
              <a:t>Đẳng áp</a:t>
            </a:r>
          </a:p>
        </p:txBody>
      </p:sp>
      <p:sp>
        <p:nvSpPr>
          <p:cNvPr id="16" name="TextBox 15"/>
          <p:cNvSpPr txBox="1"/>
          <p:nvPr/>
        </p:nvSpPr>
        <p:spPr>
          <a:xfrm>
            <a:off x="3794760" y="3118104"/>
            <a:ext cx="2651760" cy="457200"/>
          </a:xfrm>
          <a:prstGeom prst="rect">
            <a:avLst/>
          </a:prstGeom>
          <a:noFill/>
        </p:spPr>
        <p:txBody>
          <a:bodyPr wrap="square" lIns="25400" rIns="25400" tIns="25400" bIns="25400">
            <a:spAutoFit/>
          </a:bodyPr>
          <a:lstStyle/>
          <a:p>
            <a:pPr algn="l">
              <a:lnSpc>
                <a:spcPct val="112000"/>
              </a:lnSpc>
              <a:spcAft>
                <a:spcPts val="600"/>
              </a:spcAft>
            </a:pPr>
            <a:r>
              <a:rPr sz="1800" b="0" i="0">
                <a:solidFill>
                  <a:srgbClr val="0F172A"/>
                </a:solidFill>
                <a:latin typeface="Calibri"/>
              </a:rPr>
              <a:t>W = −PΔV</a:t>
            </a:r>
          </a:p>
        </p:txBody>
      </p:sp>
      <p:sp>
        <p:nvSpPr>
          <p:cNvPr id="17" name="TextBox 16"/>
          <p:cNvSpPr txBox="1"/>
          <p:nvPr/>
        </p:nvSpPr>
        <p:spPr>
          <a:xfrm>
            <a:off x="6675120" y="3118104"/>
            <a:ext cx="475488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Q</a:t>
            </a:r>
            <a:r>
              <a:rPr sz="1800" b="1" i="0" baseline="-25000">
                <a:solidFill>
                  <a:srgbClr val="C8101E"/>
                </a:solidFill>
                <a:latin typeface="Calibri"/>
              </a:rPr>
              <a:t>P</a:t>
            </a:r>
            <a:r>
              <a:rPr sz="1800" b="1" i="0">
                <a:solidFill>
                  <a:srgbClr val="C8101E"/>
                </a:solidFill>
                <a:latin typeface="Calibri"/>
              </a:rPr>
              <a:t> = ΔH = nC</a:t>
            </a:r>
            <a:r>
              <a:rPr sz="1800" b="1" i="0" baseline="-25000">
                <a:solidFill>
                  <a:srgbClr val="C8101E"/>
                </a:solidFill>
                <a:latin typeface="Calibri"/>
              </a:rPr>
              <a:t>P</a:t>
            </a:r>
            <a:r>
              <a:rPr sz="1800" b="1" i="0">
                <a:solidFill>
                  <a:srgbClr val="C8101E"/>
                </a:solidFill>
                <a:latin typeface="Calibri"/>
              </a:rPr>
              <a:t>ΔT</a:t>
            </a:r>
          </a:p>
        </p:txBody>
      </p:sp>
      <p:sp>
        <p:nvSpPr>
          <p:cNvPr id="18" name="Row3"/>
          <p:cNvSpPr/>
          <p:nvPr/>
        </p:nvSpPr>
        <p:spPr>
          <a:xfrm>
            <a:off x="640080" y="3840479"/>
            <a:ext cx="10881360" cy="749808"/>
          </a:xfrm>
          <a:prstGeom prst="roundRect">
            <a:avLst>
              <a:gd name="adj" fmla="val 12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5840" y="3986783"/>
            <a:ext cx="265176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0F172A"/>
                </a:solidFill>
                <a:latin typeface="Calibri"/>
              </a:rPr>
              <a:t>Đẳng nhiệt</a:t>
            </a:r>
          </a:p>
        </p:txBody>
      </p:sp>
      <p:sp>
        <p:nvSpPr>
          <p:cNvPr id="20" name="TextBox 19"/>
          <p:cNvSpPr txBox="1"/>
          <p:nvPr/>
        </p:nvSpPr>
        <p:spPr>
          <a:xfrm>
            <a:off x="3794760" y="3986783"/>
            <a:ext cx="2651760" cy="457200"/>
          </a:xfrm>
          <a:prstGeom prst="rect">
            <a:avLst/>
          </a:prstGeom>
          <a:noFill/>
        </p:spPr>
        <p:txBody>
          <a:bodyPr wrap="square" lIns="25400" rIns="25400" tIns="25400" bIns="25400">
            <a:spAutoFit/>
          </a:bodyPr>
          <a:lstStyle/>
          <a:p>
            <a:pPr algn="l">
              <a:lnSpc>
                <a:spcPct val="112000"/>
              </a:lnSpc>
              <a:spcAft>
                <a:spcPts val="600"/>
              </a:spcAft>
            </a:pPr>
            <a:r>
              <a:rPr sz="1800" b="0" i="0">
                <a:solidFill>
                  <a:srgbClr val="0F172A"/>
                </a:solidFill>
                <a:latin typeface="Calibri"/>
              </a:rPr>
              <a:t>ΔU = 0</a:t>
            </a:r>
          </a:p>
        </p:txBody>
      </p:sp>
      <p:sp>
        <p:nvSpPr>
          <p:cNvPr id="21" name="TextBox 20"/>
          <p:cNvSpPr txBox="1"/>
          <p:nvPr/>
        </p:nvSpPr>
        <p:spPr>
          <a:xfrm>
            <a:off x="6675120" y="3986783"/>
            <a:ext cx="475488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Q = −W = nRT·ln(V</a:t>
            </a:r>
            <a:r>
              <a:rPr sz="1800" b="1" i="0" baseline="-25000">
                <a:solidFill>
                  <a:srgbClr val="C8101E"/>
                </a:solidFill>
                <a:latin typeface="Calibri"/>
              </a:rPr>
              <a:t>2</a:t>
            </a:r>
            <a:r>
              <a:rPr sz="1800" b="1" i="0">
                <a:solidFill>
                  <a:srgbClr val="C8101E"/>
                </a:solidFill>
                <a:latin typeface="Calibri"/>
              </a:rPr>
              <a:t>/V</a:t>
            </a:r>
            <a:r>
              <a:rPr sz="1800" b="1" i="0" baseline="-25000">
                <a:solidFill>
                  <a:srgbClr val="C8101E"/>
                </a:solidFill>
                <a:latin typeface="Calibri"/>
              </a:rPr>
              <a:t>1</a:t>
            </a:r>
            <a:r>
              <a:rPr sz="1800" b="1" i="0">
                <a:solidFill>
                  <a:srgbClr val="C8101E"/>
                </a:solidFill>
                <a:latin typeface="Calibri"/>
              </a:rPr>
              <a:t>)</a:t>
            </a:r>
          </a:p>
        </p:txBody>
      </p:sp>
      <p:sp>
        <p:nvSpPr>
          <p:cNvPr id="22" name="Row4"/>
          <p:cNvSpPr/>
          <p:nvPr/>
        </p:nvSpPr>
        <p:spPr>
          <a:xfrm>
            <a:off x="640080" y="4709159"/>
            <a:ext cx="10881360" cy="7498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05840" y="4855463"/>
            <a:ext cx="265176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0F172A"/>
                </a:solidFill>
                <a:latin typeface="Calibri"/>
              </a:rPr>
              <a:t>Đoạn nhiệt</a:t>
            </a:r>
          </a:p>
        </p:txBody>
      </p:sp>
      <p:sp>
        <p:nvSpPr>
          <p:cNvPr id="24" name="TextBox 23"/>
          <p:cNvSpPr txBox="1"/>
          <p:nvPr/>
        </p:nvSpPr>
        <p:spPr>
          <a:xfrm>
            <a:off x="3794760" y="4855463"/>
            <a:ext cx="2651760" cy="457200"/>
          </a:xfrm>
          <a:prstGeom prst="rect">
            <a:avLst/>
          </a:prstGeom>
          <a:noFill/>
        </p:spPr>
        <p:txBody>
          <a:bodyPr wrap="square" lIns="25400" rIns="25400" tIns="25400" bIns="25400">
            <a:spAutoFit/>
          </a:bodyPr>
          <a:lstStyle/>
          <a:p>
            <a:pPr algn="l">
              <a:lnSpc>
                <a:spcPct val="112000"/>
              </a:lnSpc>
              <a:spcAft>
                <a:spcPts val="600"/>
              </a:spcAft>
            </a:pPr>
            <a:r>
              <a:rPr sz="1800" b="0" i="0">
                <a:solidFill>
                  <a:srgbClr val="0F172A"/>
                </a:solidFill>
                <a:latin typeface="Calibri"/>
              </a:rPr>
              <a:t>Q = 0</a:t>
            </a:r>
          </a:p>
        </p:txBody>
      </p:sp>
      <p:sp>
        <p:nvSpPr>
          <p:cNvPr id="25" name="TextBox 24"/>
          <p:cNvSpPr txBox="1"/>
          <p:nvPr/>
        </p:nvSpPr>
        <p:spPr>
          <a:xfrm>
            <a:off x="6675120" y="4855463"/>
            <a:ext cx="4754880" cy="4572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ΔU = W = nC</a:t>
            </a:r>
            <a:r>
              <a:rPr sz="1800" b="1" i="0" baseline="-25000">
                <a:solidFill>
                  <a:srgbClr val="C8101E"/>
                </a:solidFill>
                <a:latin typeface="Calibri"/>
              </a:rPr>
              <a:t>V</a:t>
            </a:r>
            <a:r>
              <a:rPr sz="1800" b="1" i="0">
                <a:solidFill>
                  <a:srgbClr val="C8101E"/>
                </a:solidFill>
                <a:latin typeface="Calibri"/>
              </a:rPr>
              <a:t>ΔT</a:t>
            </a:r>
          </a:p>
        </p:txBody>
      </p:sp>
      <p:sp>
        <p:nvSpPr>
          <p:cNvPr id="26" name="TextBox 25"/>
          <p:cNvSpPr txBox="1"/>
          <p:nvPr/>
        </p:nvSpPr>
        <p:spPr>
          <a:xfrm>
            <a:off x="640080" y="5806440"/>
            <a:ext cx="10972800" cy="54864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Chốt: </a:t>
            </a:r>
            <a:r>
              <a:rPr sz="1800" b="1" i="0">
                <a:solidFill>
                  <a:srgbClr val="C8101E"/>
                </a:solidFill>
                <a:latin typeface="Calibri"/>
              </a:rPr>
              <a:t>đẳng tích đo ΔU, đẳng áp đo ΔH</a:t>
            </a:r>
            <a:r>
              <a:rPr sz="1800" b="1" i="0">
                <a:solidFill>
                  <a:srgbClr val="C8101E"/>
                </a:solidFill>
                <a:latin typeface="Calibri"/>
              </a:rPr>
              <a:t> — cầu nối sang nhiệt hóa học!</a:t>
            </a:r>
          </a:p>
        </p:txBody>
      </p:sp>
      <p:sp>
        <p:nvSpPr>
          <p:cNvPr id="27"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14</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Luyện tại lớp 1 — Công và nguyên lí I</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a:t>
            </a:r>
          </a:p>
        </p:txBody>
      </p:sp>
      <p:sp>
        <p:nvSpPr>
          <p:cNvPr id="6" name="TaskBox"/>
          <p:cNvSpPr/>
          <p:nvPr/>
        </p:nvSpPr>
        <p:spPr>
          <a:xfrm>
            <a:off x="640080" y="1325880"/>
            <a:ext cx="10881360" cy="1600200"/>
          </a:xfrm>
          <a:prstGeom prst="roundRect">
            <a:avLst>
              <a:gd name="adj" fmla="val 8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l">
              <a:lnSpc>
                <a:spcPct val="110000"/>
              </a:lnSpc>
              <a:spcAft>
                <a:spcPts val="400"/>
              </a:spcAft>
            </a:pPr>
            <a:r>
              <a:rPr sz="2000" b="0" i="0">
                <a:solidFill>
                  <a:srgbClr val="FFFFFF"/>
                </a:solidFill>
                <a:latin typeface="Calibri"/>
              </a:rPr>
              <a:t>Khí trong xilanh </a:t>
            </a:r>
            <a:r>
              <a:rPr sz="2000" b="1" i="0">
                <a:solidFill>
                  <a:srgbClr val="FFFFFF"/>
                </a:solidFill>
                <a:latin typeface="Calibri"/>
              </a:rPr>
              <a:t>nhận nhiệt 500 J</a:t>
            </a:r>
            <a:r>
              <a:rPr sz="2000" b="0" i="0">
                <a:solidFill>
                  <a:srgbClr val="FFFFFF"/>
                </a:solidFill>
                <a:latin typeface="Calibri"/>
              </a:rPr>
              <a:t>, giãn nở từ </a:t>
            </a:r>
            <a:r>
              <a:rPr sz="2000" b="1" i="0">
                <a:solidFill>
                  <a:srgbClr val="FFFFFF"/>
                </a:solidFill>
                <a:latin typeface="Calibri"/>
              </a:rPr>
              <a:t>2,0 L → 5,0 L</a:t>
            </a:r>
            <a:r>
              <a:rPr sz="2000" b="0" i="0">
                <a:solidFill>
                  <a:srgbClr val="FFFFFF"/>
                </a:solidFill>
                <a:latin typeface="Calibri"/>
              </a:rPr>
              <a:t> chống lại áp suất ngoài không đổi </a:t>
            </a:r>
            <a:r>
              <a:rPr sz="2000" b="1" i="0">
                <a:solidFill>
                  <a:srgbClr val="FFFFFF"/>
                </a:solidFill>
                <a:latin typeface="Calibri"/>
              </a:rPr>
              <a:t>1,0 atm</a:t>
            </a:r>
            <a:r>
              <a:rPr sz="2000" b="0" i="0">
                <a:solidFill>
                  <a:srgbClr val="FFFFFF"/>
                </a:solidFill>
                <a:latin typeface="Calibri"/>
              </a:rPr>
              <a:t>.</a:t>
            </a:r>
          </a:p>
          <a:p>
            <a:pPr algn="l">
              <a:lnSpc>
                <a:spcPct val="110000"/>
              </a:lnSpc>
              <a:spcAft>
                <a:spcPts val="400"/>
              </a:spcAft>
            </a:pPr>
            <a:r>
              <a:rPr sz="2000" b="0" i="0">
                <a:solidFill>
                  <a:srgbClr val="FFFFFF"/>
                </a:solidFill>
                <a:latin typeface="Calibri"/>
              </a:rPr>
              <a:t>Tính W và ΔU của khí.</a:t>
            </a:r>
          </a:p>
        </p:txBody>
      </p:sp>
      <p:sp>
        <p:nvSpPr>
          <p:cNvPr id="7" name="TimeBadge"/>
          <p:cNvSpPr/>
          <p:nvPr/>
        </p:nvSpPr>
        <p:spPr>
          <a:xfrm>
            <a:off x="9189720" y="384048"/>
            <a:ext cx="2377440" cy="457200"/>
          </a:xfrm>
          <a:prstGeom prst="roundRect">
            <a:avLst>
              <a:gd name="adj" fmla="val 50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200" b="1" i="0">
                <a:solidFill>
                  <a:srgbClr val="FFFFFF"/>
                </a:solidFill>
                <a:latin typeface="Calibri"/>
              </a:rPr>
              <a:t>⏱ 5 phút — cá nhân</a:t>
            </a:r>
          </a:p>
        </p:txBody>
      </p:sp>
      <p:sp>
        <p:nvSpPr>
          <p:cNvPr id="8" name="TextBox 7"/>
          <p:cNvSpPr txBox="1"/>
          <p:nvPr/>
        </p:nvSpPr>
        <p:spPr>
          <a:xfrm>
            <a:off x="822960" y="3246120"/>
            <a:ext cx="10515600" cy="2377440"/>
          </a:xfrm>
          <a:prstGeom prst="rect">
            <a:avLst/>
          </a:prstGeom>
          <a:noFill/>
        </p:spPr>
        <p:txBody>
          <a:bodyPr wrap="square" lIns="25400" rIns="25400" tIns="25400" bIns="25400">
            <a:spAutoFit/>
          </a:bodyPr>
          <a:lstStyle/>
          <a:p>
            <a:pPr algn="l">
              <a:lnSpc>
                <a:spcPct val="112000"/>
              </a:lnSpc>
              <a:spcAft>
                <a:spcPts val="1200"/>
              </a:spcAft>
            </a:pPr>
            <a:r>
              <a:rPr sz="1900" b="1" i="0">
                <a:solidFill>
                  <a:srgbClr val="0F172A"/>
                </a:solidFill>
                <a:latin typeface="Calibri"/>
              </a:rPr>
              <a:t>Gợi ý các bước:</a:t>
            </a:r>
          </a:p>
          <a:p>
            <a:pPr algn="l">
              <a:lnSpc>
                <a:spcPct val="112000"/>
              </a:lnSpc>
              <a:spcAft>
                <a:spcPts val="1200"/>
              </a:spcAft>
            </a:pPr>
            <a:r>
              <a:rPr sz="1900" b="0" i="0">
                <a:solidFill>
                  <a:srgbClr val="0F172A"/>
                </a:solidFill>
                <a:latin typeface="Calibri"/>
              </a:rPr>
              <a:t>①  Đổi đơn vị: 1 atm = 101 325 Pa; 1 L = 10</a:t>
            </a:r>
            <a:r>
              <a:rPr sz="1900" b="0" i="0" baseline="30000">
                <a:solidFill>
                  <a:srgbClr val="0F172A"/>
                </a:solidFill>
                <a:latin typeface="Calibri"/>
              </a:rPr>
              <a:t>−3</a:t>
            </a:r>
            <a:r>
              <a:rPr sz="1900" b="0" i="0">
                <a:solidFill>
                  <a:srgbClr val="0F172A"/>
                </a:solidFill>
                <a:latin typeface="Calibri"/>
              </a:rPr>
              <a:t> m</a:t>
            </a:r>
            <a:r>
              <a:rPr sz="1900" b="0" i="0" baseline="30000">
                <a:solidFill>
                  <a:srgbClr val="0F172A"/>
                </a:solidFill>
                <a:latin typeface="Calibri"/>
              </a:rPr>
              <a:t>3</a:t>
            </a:r>
          </a:p>
          <a:p>
            <a:pPr algn="l">
              <a:lnSpc>
                <a:spcPct val="112000"/>
              </a:lnSpc>
              <a:spcAft>
                <a:spcPts val="1200"/>
              </a:spcAft>
            </a:pPr>
            <a:r>
              <a:rPr sz="1900" b="0" i="0">
                <a:solidFill>
                  <a:srgbClr val="0F172A"/>
                </a:solidFill>
                <a:latin typeface="Calibri"/>
              </a:rPr>
              <a:t>②  W = −P</a:t>
            </a:r>
            <a:r>
              <a:rPr sz="1900" b="0" i="0" baseline="-25000">
                <a:solidFill>
                  <a:srgbClr val="0F172A"/>
                </a:solidFill>
                <a:latin typeface="Calibri"/>
              </a:rPr>
              <a:t>ngoài</a:t>
            </a:r>
            <a:r>
              <a:rPr sz="1900" b="0" i="0">
                <a:solidFill>
                  <a:srgbClr val="0F172A"/>
                </a:solidFill>
                <a:latin typeface="Calibri"/>
              </a:rPr>
              <a:t>·ΔV → dấu của W nói lên điều gì?</a:t>
            </a:r>
          </a:p>
          <a:p>
            <a:pPr algn="l">
              <a:lnSpc>
                <a:spcPct val="112000"/>
              </a:lnSpc>
              <a:spcAft>
                <a:spcPts val="1200"/>
              </a:spcAft>
            </a:pPr>
            <a:r>
              <a:rPr sz="1900" b="0" i="0">
                <a:solidFill>
                  <a:srgbClr val="0F172A"/>
                </a:solidFill>
                <a:latin typeface="Calibri"/>
              </a:rPr>
              <a:t>③  Áp dụng ΔU = Q + W</a:t>
            </a:r>
          </a:p>
        </p:txBody>
      </p:sp>
      <p:sp>
        <p:nvSpPr>
          <p:cNvPr id="9"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15</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4. Enthalpy H — “nhiệt của quá trình đẳng áp”</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a:t>
            </a:r>
          </a:p>
        </p:txBody>
      </p:sp>
      <p:sp>
        <p:nvSpPr>
          <p:cNvPr id="6" name="TextBox 5"/>
          <p:cNvSpPr txBox="1"/>
          <p:nvPr/>
        </p:nvSpPr>
        <p:spPr>
          <a:xfrm>
            <a:off x="640080" y="1234440"/>
            <a:ext cx="10972800" cy="594360"/>
          </a:xfrm>
          <a:prstGeom prst="rect">
            <a:avLst/>
          </a:prstGeom>
          <a:noFill/>
        </p:spPr>
        <p:txBody>
          <a:bodyPr wrap="square" lIns="25400" rIns="25400" tIns="25400" bIns="25400">
            <a:spAutoFit/>
          </a:bodyPr>
          <a:lstStyle/>
          <a:p>
            <a:pPr algn="l">
              <a:lnSpc>
                <a:spcPct val="112000"/>
              </a:lnSpc>
              <a:spcAft>
                <a:spcPts val="600"/>
              </a:spcAft>
            </a:pPr>
            <a:r>
              <a:rPr sz="1800" b="0" i="0">
                <a:solidFill>
                  <a:srgbClr val="0F172A"/>
                </a:solidFill>
                <a:latin typeface="Calibri"/>
              </a:rPr>
              <a:t>Phản ứng hóa học thường xảy ra trong </a:t>
            </a:r>
            <a:r>
              <a:rPr sz="1800" b="1" i="0">
                <a:solidFill>
                  <a:srgbClr val="0F172A"/>
                </a:solidFill>
                <a:latin typeface="Calibri"/>
              </a:rPr>
              <a:t>bình hở</a:t>
            </a:r>
            <a:r>
              <a:rPr sz="1800" b="0" i="0">
                <a:solidFill>
                  <a:srgbClr val="0F172A"/>
                </a:solidFill>
                <a:latin typeface="Calibri"/>
              </a:rPr>
              <a:t> (đẳng áp). Người ta đặt hàm trạng thái mới:</a:t>
            </a:r>
          </a:p>
        </p:txBody>
      </p:sp>
      <p:sp>
        <p:nvSpPr>
          <p:cNvPr id="7" name="FormulaBox"/>
          <p:cNvSpPr/>
          <p:nvPr/>
        </p:nvSpPr>
        <p:spPr>
          <a:xfrm>
            <a:off x="4023360" y="1920240"/>
            <a:ext cx="4114800" cy="96012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3200" b="1" i="0">
                <a:solidFill>
                  <a:srgbClr val="C8101E"/>
                </a:solidFill>
                <a:latin typeface="Calibri"/>
              </a:rPr>
              <a:t>H = U + PV</a:t>
            </a:r>
          </a:p>
        </p:txBody>
      </p:sp>
      <p:sp>
        <p:nvSpPr>
          <p:cNvPr id="8" name="FormulaBox2"/>
          <p:cNvSpPr/>
          <p:nvPr/>
        </p:nvSpPr>
        <p:spPr>
          <a:xfrm>
            <a:off x="3566160" y="3108960"/>
            <a:ext cx="5029200" cy="91440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800" b="1" i="0">
                <a:solidFill>
                  <a:srgbClr val="C8101E"/>
                </a:solidFill>
                <a:latin typeface="Calibri"/>
              </a:rPr>
              <a:t>Đẳng áp:   Q</a:t>
            </a:r>
            <a:r>
              <a:rPr sz="2800" b="1" i="0" baseline="-25000">
                <a:solidFill>
                  <a:srgbClr val="C8101E"/>
                </a:solidFill>
                <a:latin typeface="Calibri"/>
              </a:rPr>
              <a:t>P</a:t>
            </a:r>
            <a:r>
              <a:rPr sz="2800" b="1" i="0">
                <a:solidFill>
                  <a:srgbClr val="C8101E"/>
                </a:solidFill>
                <a:latin typeface="Calibri"/>
              </a:rPr>
              <a:t> = ΔH</a:t>
            </a:r>
          </a:p>
        </p:txBody>
      </p:sp>
      <p:sp>
        <p:nvSpPr>
          <p:cNvPr id="9" name="TextBox 8"/>
          <p:cNvSpPr txBox="1"/>
          <p:nvPr/>
        </p:nvSpPr>
        <p:spPr>
          <a:xfrm>
            <a:off x="640080" y="4343400"/>
            <a:ext cx="10972800" cy="1554480"/>
          </a:xfrm>
          <a:prstGeom prst="rect">
            <a:avLst/>
          </a:prstGeom>
          <a:noFill/>
        </p:spPr>
        <p:txBody>
          <a:bodyPr wrap="square" lIns="25400" rIns="25400" tIns="25400" bIns="25400">
            <a:spAutoFit/>
          </a:bodyPr>
          <a:lstStyle/>
          <a:p>
            <a:pPr algn="l">
              <a:lnSpc>
                <a:spcPct val="112000"/>
              </a:lnSpc>
              <a:spcAft>
                <a:spcPts val="1200"/>
              </a:spcAft>
            </a:pPr>
            <a:r>
              <a:rPr sz="1800" b="0" i="0">
                <a:solidFill>
                  <a:srgbClr val="0F172A"/>
                </a:solidFill>
                <a:latin typeface="Calibri"/>
              </a:rPr>
              <a:t>• </a:t>
            </a:r>
            <a:r>
              <a:rPr sz="1800" b="1" i="0">
                <a:solidFill>
                  <a:srgbClr val="C8101E"/>
                </a:solidFill>
                <a:latin typeface="Calibri"/>
              </a:rPr>
              <a:t>Enthalpy</a:t>
            </a:r>
            <a:r>
              <a:rPr sz="1800" b="0" i="0">
                <a:solidFill>
                  <a:srgbClr val="0F172A"/>
                </a:solidFill>
                <a:latin typeface="Calibri"/>
              </a:rPr>
              <a:t> là </a:t>
            </a:r>
            <a:r>
              <a:rPr sz="1800" b="1" i="0">
                <a:solidFill>
                  <a:srgbClr val="0F172A"/>
                </a:solidFill>
                <a:latin typeface="Calibri"/>
              </a:rPr>
              <a:t>hàm trạng thái</a:t>
            </a:r>
            <a:r>
              <a:rPr sz="1800" b="0" i="0">
                <a:solidFill>
                  <a:srgbClr val="0F172A"/>
                </a:solidFill>
                <a:latin typeface="Calibri"/>
              </a:rPr>
              <a:t>, khuếch độ, đơn vị J, kJ</a:t>
            </a:r>
          </a:p>
          <a:p>
            <a:pPr algn="l">
              <a:lnSpc>
                <a:spcPct val="112000"/>
              </a:lnSpc>
              <a:spcAft>
                <a:spcPts val="1200"/>
              </a:spcAft>
            </a:pPr>
            <a:r>
              <a:rPr sz="1800" b="0" i="0">
                <a:solidFill>
                  <a:srgbClr val="0F172A"/>
                </a:solidFill>
                <a:latin typeface="Calibri"/>
              </a:rPr>
              <a:t>• Ý nghĩa: </a:t>
            </a:r>
            <a:r>
              <a:rPr sz="1800" b="1" i="0">
                <a:solidFill>
                  <a:srgbClr val="0F172A"/>
                </a:solidFill>
                <a:latin typeface="Calibri"/>
              </a:rPr>
              <a:t>ΔH = nhiệt hệ trao đổi ở áp suất không đổi</a:t>
            </a:r>
            <a:r>
              <a:rPr sz="1800" b="0" i="0">
                <a:solidFill>
                  <a:srgbClr val="0F172A"/>
                </a:solidFill>
                <a:latin typeface="Calibri"/>
              </a:rPr>
              <a:t> — vì thế mọi bảng số liệu nhiệt hóa học đều cho ΔH</a:t>
            </a:r>
          </a:p>
        </p:txBody>
      </p:sp>
      <p:sp>
        <p:nvSpPr>
          <p:cNvPr id="10"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16</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5. Quan hệ giữa ΔH và ΔU của phản ứng</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a:t>
            </a:r>
          </a:p>
        </p:txBody>
      </p:sp>
      <p:sp>
        <p:nvSpPr>
          <p:cNvPr id="6" name="FormulaBox"/>
          <p:cNvSpPr/>
          <p:nvPr/>
        </p:nvSpPr>
        <p:spPr>
          <a:xfrm>
            <a:off x="1005840" y="1371600"/>
            <a:ext cx="10149840" cy="96012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600" b="1" i="0">
                <a:solidFill>
                  <a:srgbClr val="C8101E"/>
                </a:solidFill>
                <a:latin typeface="Calibri"/>
              </a:rPr>
              <a:t>ΔH = ΔU + Δn</a:t>
            </a:r>
            <a:r>
              <a:rPr sz="2600" b="1" i="0" baseline="-25000">
                <a:solidFill>
                  <a:srgbClr val="C8101E"/>
                </a:solidFill>
                <a:latin typeface="Calibri"/>
              </a:rPr>
              <a:t>khí</a:t>
            </a:r>
            <a:r>
              <a:rPr sz="2600" b="1" i="0">
                <a:solidFill>
                  <a:srgbClr val="C8101E"/>
                </a:solidFill>
                <a:latin typeface="Calibri"/>
              </a:rPr>
              <a:t>·RT      (R = 8,314 J·mol</a:t>
            </a:r>
            <a:r>
              <a:rPr sz="2600" b="1" i="0" baseline="30000">
                <a:solidFill>
                  <a:srgbClr val="C8101E"/>
                </a:solidFill>
                <a:latin typeface="Calibri"/>
              </a:rPr>
              <a:t>−1</a:t>
            </a:r>
            <a:r>
              <a:rPr sz="2600" b="1" i="0">
                <a:solidFill>
                  <a:srgbClr val="C8101E"/>
                </a:solidFill>
                <a:latin typeface="Calibri"/>
              </a:rPr>
              <a:t>·K</a:t>
            </a:r>
            <a:r>
              <a:rPr sz="2600" b="1" i="0" baseline="30000">
                <a:solidFill>
                  <a:srgbClr val="C8101E"/>
                </a:solidFill>
                <a:latin typeface="Calibri"/>
              </a:rPr>
              <a:t>−1</a:t>
            </a:r>
            <a:r>
              <a:rPr sz="2600" b="1" i="0">
                <a:solidFill>
                  <a:srgbClr val="C8101E"/>
                </a:solidFill>
                <a:latin typeface="Calibri"/>
              </a:rPr>
              <a:t>)</a:t>
            </a:r>
          </a:p>
        </p:txBody>
      </p:sp>
      <p:sp>
        <p:nvSpPr>
          <p:cNvPr id="7" name="TextBox 6"/>
          <p:cNvSpPr txBox="1"/>
          <p:nvPr/>
        </p:nvSpPr>
        <p:spPr>
          <a:xfrm>
            <a:off x="640080" y="2606040"/>
            <a:ext cx="10972800" cy="1783080"/>
          </a:xfrm>
          <a:prstGeom prst="rect">
            <a:avLst/>
          </a:prstGeom>
          <a:noFill/>
        </p:spPr>
        <p:txBody>
          <a:bodyPr wrap="square" lIns="25400" rIns="25400" tIns="25400" bIns="25400">
            <a:spAutoFit/>
          </a:bodyPr>
          <a:lstStyle/>
          <a:p>
            <a:pPr algn="l">
              <a:lnSpc>
                <a:spcPct val="112000"/>
              </a:lnSpc>
              <a:spcAft>
                <a:spcPts val="1200"/>
              </a:spcAft>
            </a:pPr>
            <a:r>
              <a:rPr sz="1800" b="0" i="0">
                <a:solidFill>
                  <a:srgbClr val="0F172A"/>
                </a:solidFill>
                <a:latin typeface="Calibri"/>
              </a:rPr>
              <a:t>• Δn</a:t>
            </a:r>
            <a:r>
              <a:rPr sz="1800" b="0" i="0" baseline="-25000">
                <a:solidFill>
                  <a:srgbClr val="0F172A"/>
                </a:solidFill>
                <a:latin typeface="Calibri"/>
              </a:rPr>
              <a:t>khí</a:t>
            </a:r>
            <a:r>
              <a:rPr sz="1800" b="0" i="0">
                <a:solidFill>
                  <a:srgbClr val="0F172A"/>
                </a:solidFill>
                <a:latin typeface="Calibri"/>
              </a:rPr>
              <a:t> = (mol khí sản phẩm) − (mol khí chất đầu), theo hệ số tỉ lượng</a:t>
            </a:r>
          </a:p>
          <a:p>
            <a:pPr algn="l">
              <a:lnSpc>
                <a:spcPct val="112000"/>
              </a:lnSpc>
              <a:spcAft>
                <a:spcPts val="1200"/>
              </a:spcAft>
            </a:pPr>
            <a:r>
              <a:rPr sz="1800" b="0" i="0">
                <a:solidFill>
                  <a:srgbClr val="0F172A"/>
                </a:solidFill>
                <a:latin typeface="Calibri"/>
              </a:rPr>
              <a:t>• Không có chất khí hoặc Δn</a:t>
            </a:r>
            <a:r>
              <a:rPr sz="1800" b="0" i="0" baseline="-25000">
                <a:solidFill>
                  <a:srgbClr val="0F172A"/>
                </a:solidFill>
                <a:latin typeface="Calibri"/>
              </a:rPr>
              <a:t>khí</a:t>
            </a:r>
            <a:r>
              <a:rPr sz="1800" b="0" i="0">
                <a:solidFill>
                  <a:srgbClr val="0F172A"/>
                </a:solidFill>
                <a:latin typeface="Calibri"/>
              </a:rPr>
              <a:t> = 0  ⇒  ΔH ≈ ΔU</a:t>
            </a:r>
          </a:p>
          <a:p>
            <a:pPr algn="l">
              <a:lnSpc>
                <a:spcPct val="112000"/>
              </a:lnSpc>
              <a:spcAft>
                <a:spcPts val="1200"/>
              </a:spcAft>
            </a:pPr>
            <a:r>
              <a:rPr sz="1800" b="0" i="0">
                <a:solidFill>
                  <a:srgbClr val="0F172A"/>
                </a:solidFill>
                <a:latin typeface="Calibri"/>
              </a:rPr>
              <a:t>• Ở 298 K: mỗi đơn vị Δn</a:t>
            </a:r>
            <a:r>
              <a:rPr sz="1800" b="0" i="0" baseline="-25000">
                <a:solidFill>
                  <a:srgbClr val="0F172A"/>
                </a:solidFill>
                <a:latin typeface="Calibri"/>
              </a:rPr>
              <a:t>khí</a:t>
            </a:r>
            <a:r>
              <a:rPr sz="1800" b="0" i="0">
                <a:solidFill>
                  <a:srgbClr val="0F172A"/>
                </a:solidFill>
                <a:latin typeface="Calibri"/>
              </a:rPr>
              <a:t> đóng góp RT ≈ </a:t>
            </a:r>
            <a:r>
              <a:rPr sz="1800" b="1" i="0">
                <a:solidFill>
                  <a:srgbClr val="0F172A"/>
                </a:solidFill>
                <a:latin typeface="Calibri"/>
              </a:rPr>
              <a:t>2,48 kJ</a:t>
            </a:r>
          </a:p>
        </p:txBody>
      </p:sp>
      <p:sp>
        <p:nvSpPr>
          <p:cNvPr id="8" name="Card1"/>
          <p:cNvSpPr/>
          <p:nvPr/>
        </p:nvSpPr>
        <p:spPr>
          <a:xfrm>
            <a:off x="640080" y="4572000"/>
            <a:ext cx="10881360" cy="155448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49808" y="4572000"/>
            <a:ext cx="10661904" cy="82296"/>
          </a:xfrm>
          <a:prstGeom prst="roundRect">
            <a:avLst>
              <a:gd name="adj" fmla="val 50000"/>
            </a:avLst>
          </a:prstGeom>
          <a:solidFill>
            <a:srgbClr val="10B9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828032"/>
            <a:ext cx="10332720" cy="1234440"/>
          </a:xfrm>
          <a:prstGeom prst="rect">
            <a:avLst/>
          </a:prstGeom>
          <a:noFill/>
        </p:spPr>
        <p:txBody>
          <a:bodyPr wrap="square" lIns="25400" rIns="25400" tIns="25400" bIns="25400">
            <a:spAutoFit/>
          </a:bodyPr>
          <a:lstStyle/>
          <a:p>
            <a:pPr algn="l">
              <a:lnSpc>
                <a:spcPct val="112000"/>
              </a:lnSpc>
              <a:spcAft>
                <a:spcPts val="800"/>
              </a:spcAft>
            </a:pPr>
            <a:r>
              <a:rPr sz="1800" b="1" i="0">
                <a:solidFill>
                  <a:srgbClr val="0F172A"/>
                </a:solidFill>
                <a:latin typeface="Calibri"/>
              </a:rPr>
              <a:t>Áp dụng nhanh:</a:t>
            </a:r>
            <a:r>
              <a:rPr sz="1800" b="0" i="0">
                <a:solidFill>
                  <a:srgbClr val="0F172A"/>
                </a:solidFill>
                <a:latin typeface="Calibri"/>
              </a:rPr>
              <a:t> N</a:t>
            </a:r>
            <a:r>
              <a:rPr sz="1800" b="0" i="0" baseline="-25000">
                <a:solidFill>
                  <a:srgbClr val="0F172A"/>
                </a:solidFill>
                <a:latin typeface="Calibri"/>
              </a:rPr>
              <a:t>2</a:t>
            </a:r>
            <a:r>
              <a:rPr sz="1800" b="0" i="0">
                <a:solidFill>
                  <a:srgbClr val="0F172A"/>
                </a:solidFill>
                <a:latin typeface="Calibri"/>
              </a:rPr>
              <a:t>(g) + 3H</a:t>
            </a:r>
            <a:r>
              <a:rPr sz="1800" b="0" i="0" baseline="-25000">
                <a:solidFill>
                  <a:srgbClr val="0F172A"/>
                </a:solidFill>
                <a:latin typeface="Calibri"/>
              </a:rPr>
              <a:t>2</a:t>
            </a:r>
            <a:r>
              <a:rPr sz="1800" b="0" i="0">
                <a:solidFill>
                  <a:srgbClr val="0F172A"/>
                </a:solidFill>
                <a:latin typeface="Calibri"/>
              </a:rPr>
              <a:t>(g) → 2NH</a:t>
            </a:r>
            <a:r>
              <a:rPr sz="1800" b="0" i="0" baseline="-25000">
                <a:solidFill>
                  <a:srgbClr val="0F172A"/>
                </a:solidFill>
                <a:latin typeface="Calibri"/>
              </a:rPr>
              <a:t>3</a:t>
            </a:r>
            <a:r>
              <a:rPr sz="1800" b="0" i="0">
                <a:solidFill>
                  <a:srgbClr val="0F172A"/>
                </a:solidFill>
                <a:latin typeface="Calibri"/>
              </a:rPr>
              <a:t>(g), Δ</a:t>
            </a:r>
            <a:r>
              <a:rPr sz="1800" b="0" i="0" baseline="-25000">
                <a:solidFill>
                  <a:srgbClr val="0F172A"/>
                </a:solidFill>
                <a:latin typeface="Calibri"/>
              </a:rPr>
              <a:t>r</a:t>
            </a:r>
            <a:r>
              <a:rPr sz="1800" b="0" i="0">
                <a:solidFill>
                  <a:srgbClr val="0F172A"/>
                </a:solidFill>
                <a:latin typeface="Calibri"/>
              </a:rPr>
              <a:t>H° = −92,2 kJ; Δn</a:t>
            </a:r>
            <a:r>
              <a:rPr sz="1800" b="0" i="0" baseline="-25000">
                <a:solidFill>
                  <a:srgbClr val="0F172A"/>
                </a:solidFill>
                <a:latin typeface="Calibri"/>
              </a:rPr>
              <a:t>khí</a:t>
            </a:r>
            <a:r>
              <a:rPr sz="1800" b="0" i="0">
                <a:solidFill>
                  <a:srgbClr val="0F172A"/>
                </a:solidFill>
                <a:latin typeface="Calibri"/>
              </a:rPr>
              <a:t> = −2</a:t>
            </a:r>
          </a:p>
          <a:p>
            <a:pPr algn="l">
              <a:lnSpc>
                <a:spcPct val="112000"/>
              </a:lnSpc>
              <a:spcAft>
                <a:spcPts val="800"/>
              </a:spcAft>
            </a:pPr>
            <a:r>
              <a:rPr sz="1800" b="0" i="0">
                <a:solidFill>
                  <a:srgbClr val="0F172A"/>
                </a:solidFill>
                <a:latin typeface="Calibri"/>
              </a:rPr>
              <a:t>⇒ Δ</a:t>
            </a:r>
            <a:r>
              <a:rPr sz="1800" b="0" i="0" baseline="-25000">
                <a:solidFill>
                  <a:srgbClr val="0F172A"/>
                </a:solidFill>
                <a:latin typeface="Calibri"/>
              </a:rPr>
              <a:t>r</a:t>
            </a:r>
            <a:r>
              <a:rPr sz="1800" b="0" i="0">
                <a:solidFill>
                  <a:srgbClr val="0F172A"/>
                </a:solidFill>
                <a:latin typeface="Calibri"/>
              </a:rPr>
              <a:t>U° = −92,2 − (−2)(8,314×10</a:t>
            </a:r>
            <a:r>
              <a:rPr sz="1800" b="0" i="0" baseline="30000">
                <a:solidFill>
                  <a:srgbClr val="0F172A"/>
                </a:solidFill>
                <a:latin typeface="Calibri"/>
              </a:rPr>
              <a:t>−3</a:t>
            </a:r>
            <a:r>
              <a:rPr sz="1800" b="0" i="0">
                <a:solidFill>
                  <a:srgbClr val="0F172A"/>
                </a:solidFill>
                <a:latin typeface="Calibri"/>
              </a:rPr>
              <a:t>)(298) ≈ </a:t>
            </a:r>
            <a:r>
              <a:rPr sz="1800" b="1" i="0">
                <a:solidFill>
                  <a:srgbClr val="0F172A"/>
                </a:solidFill>
                <a:latin typeface="Calibri"/>
              </a:rPr>
              <a:t>−87,2 kJ</a:t>
            </a:r>
          </a:p>
        </p:txBody>
      </p:sp>
      <p:sp>
        <p:nvSpPr>
          <p:cNvPr id="11"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17</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6. Nhiệt dung</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a:t>
            </a:r>
          </a:p>
        </p:txBody>
      </p:sp>
      <p:sp>
        <p:nvSpPr>
          <p:cNvPr id="6" name="TextBox 5"/>
          <p:cNvSpPr txBox="1"/>
          <p:nvPr/>
        </p:nvSpPr>
        <p:spPr>
          <a:xfrm>
            <a:off x="640080" y="1207008"/>
            <a:ext cx="10972800" cy="82296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C8101E"/>
                </a:solidFill>
                <a:latin typeface="Calibri"/>
              </a:rPr>
              <a:t>Nhiệt dung</a:t>
            </a:r>
            <a:r>
              <a:rPr sz="1800" b="0" i="0">
                <a:solidFill>
                  <a:srgbClr val="0F172A"/>
                </a:solidFill>
                <a:latin typeface="Calibri"/>
              </a:rPr>
              <a:t>: nhiệt cần để nâng nhiệt độ 1 lượng chất lên 1 K. Riêng c (J·g</a:t>
            </a:r>
            <a:r>
              <a:rPr sz="1800" b="0" i="0" baseline="30000">
                <a:solidFill>
                  <a:srgbClr val="0F172A"/>
                </a:solidFill>
                <a:latin typeface="Calibri"/>
              </a:rPr>
              <a:t>−1</a:t>
            </a:r>
            <a:r>
              <a:rPr sz="1800" b="0" i="0">
                <a:solidFill>
                  <a:srgbClr val="0F172A"/>
                </a:solidFill>
                <a:latin typeface="Calibri"/>
              </a:rPr>
              <a:t>·K</a:t>
            </a:r>
            <a:r>
              <a:rPr sz="1800" b="0" i="0" baseline="30000">
                <a:solidFill>
                  <a:srgbClr val="0F172A"/>
                </a:solidFill>
                <a:latin typeface="Calibri"/>
              </a:rPr>
              <a:t>−1</a:t>
            </a:r>
            <a:r>
              <a:rPr sz="1800" b="0" i="0">
                <a:solidFill>
                  <a:srgbClr val="0F172A"/>
                </a:solidFill>
                <a:latin typeface="Calibri"/>
              </a:rPr>
              <a:t>) hoặc mol C (J·mol</a:t>
            </a:r>
            <a:r>
              <a:rPr sz="1800" b="0" i="0" baseline="30000">
                <a:solidFill>
                  <a:srgbClr val="0F172A"/>
                </a:solidFill>
                <a:latin typeface="Calibri"/>
              </a:rPr>
              <a:t>−1</a:t>
            </a:r>
            <a:r>
              <a:rPr sz="1800" b="0" i="0">
                <a:solidFill>
                  <a:srgbClr val="0F172A"/>
                </a:solidFill>
                <a:latin typeface="Calibri"/>
              </a:rPr>
              <a:t>·K</a:t>
            </a:r>
            <a:r>
              <a:rPr sz="1800" b="0" i="0" baseline="30000">
                <a:solidFill>
                  <a:srgbClr val="0F172A"/>
                </a:solidFill>
                <a:latin typeface="Calibri"/>
              </a:rPr>
              <a:t>−1</a:t>
            </a:r>
            <a:r>
              <a:rPr sz="1800" b="0" i="0">
                <a:solidFill>
                  <a:srgbClr val="0F172A"/>
                </a:solidFill>
                <a:latin typeface="Calibri"/>
              </a:rPr>
              <a:t>).</a:t>
            </a:r>
          </a:p>
        </p:txBody>
      </p:sp>
      <p:sp>
        <p:nvSpPr>
          <p:cNvPr id="7" name="FormulaBox"/>
          <p:cNvSpPr/>
          <p:nvPr/>
        </p:nvSpPr>
        <p:spPr>
          <a:xfrm>
            <a:off x="1234440" y="2194560"/>
            <a:ext cx="969264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400" b="1" i="0">
                <a:solidFill>
                  <a:srgbClr val="C8101E"/>
                </a:solidFill>
                <a:latin typeface="Calibri"/>
              </a:rPr>
              <a:t>Q</a:t>
            </a:r>
            <a:r>
              <a:rPr sz="2400" b="1" i="0" baseline="-25000">
                <a:solidFill>
                  <a:srgbClr val="C8101E"/>
                </a:solidFill>
                <a:latin typeface="Calibri"/>
              </a:rPr>
              <a:t>V</a:t>
            </a:r>
            <a:r>
              <a:rPr sz="2400" b="1" i="0">
                <a:solidFill>
                  <a:srgbClr val="C8101E"/>
                </a:solidFill>
                <a:latin typeface="Calibri"/>
              </a:rPr>
              <a:t> = nC</a:t>
            </a:r>
            <a:r>
              <a:rPr sz="2400" b="1" i="0" baseline="-25000">
                <a:solidFill>
                  <a:srgbClr val="C8101E"/>
                </a:solidFill>
                <a:latin typeface="Calibri"/>
              </a:rPr>
              <a:t>V</a:t>
            </a:r>
            <a:r>
              <a:rPr sz="2400" b="1" i="0">
                <a:solidFill>
                  <a:srgbClr val="C8101E"/>
                </a:solidFill>
                <a:latin typeface="Calibri"/>
              </a:rPr>
              <a:t>ΔT = ΔU        Q</a:t>
            </a:r>
            <a:r>
              <a:rPr sz="2400" b="1" i="0" baseline="-25000">
                <a:solidFill>
                  <a:srgbClr val="C8101E"/>
                </a:solidFill>
                <a:latin typeface="Calibri"/>
              </a:rPr>
              <a:t>P</a:t>
            </a:r>
            <a:r>
              <a:rPr sz="2400" b="1" i="0">
                <a:solidFill>
                  <a:srgbClr val="C8101E"/>
                </a:solidFill>
                <a:latin typeface="Calibri"/>
              </a:rPr>
              <a:t> = nC</a:t>
            </a:r>
            <a:r>
              <a:rPr sz="2400" b="1" i="0" baseline="-25000">
                <a:solidFill>
                  <a:srgbClr val="C8101E"/>
                </a:solidFill>
                <a:latin typeface="Calibri"/>
              </a:rPr>
              <a:t>P</a:t>
            </a:r>
            <a:r>
              <a:rPr sz="2400" b="1" i="0">
                <a:solidFill>
                  <a:srgbClr val="C8101E"/>
                </a:solidFill>
                <a:latin typeface="Calibri"/>
              </a:rPr>
              <a:t>ΔT = ΔH</a:t>
            </a:r>
          </a:p>
        </p:txBody>
      </p:sp>
      <p:sp>
        <p:nvSpPr>
          <p:cNvPr id="8" name="FormulaBox2"/>
          <p:cNvSpPr/>
          <p:nvPr/>
        </p:nvSpPr>
        <p:spPr>
          <a:xfrm>
            <a:off x="2148840" y="3291840"/>
            <a:ext cx="786384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400" b="1" i="0">
                <a:solidFill>
                  <a:srgbClr val="C8101E"/>
                </a:solidFill>
                <a:latin typeface="Calibri"/>
              </a:rPr>
              <a:t>Hệ thức Mayer (khí lí tưởng):   C</a:t>
            </a:r>
            <a:r>
              <a:rPr sz="2400" b="1" i="0" baseline="-25000">
                <a:solidFill>
                  <a:srgbClr val="C8101E"/>
                </a:solidFill>
                <a:latin typeface="Calibri"/>
              </a:rPr>
              <a:t>P</a:t>
            </a:r>
            <a:r>
              <a:rPr sz="2400" b="1" i="0">
                <a:solidFill>
                  <a:srgbClr val="C8101E"/>
                </a:solidFill>
                <a:latin typeface="Calibri"/>
              </a:rPr>
              <a:t> − C</a:t>
            </a:r>
            <a:r>
              <a:rPr sz="2400" b="1" i="0" baseline="-25000">
                <a:solidFill>
                  <a:srgbClr val="C8101E"/>
                </a:solidFill>
                <a:latin typeface="Calibri"/>
              </a:rPr>
              <a:t>V</a:t>
            </a:r>
            <a:r>
              <a:rPr sz="2400" b="1" i="0">
                <a:solidFill>
                  <a:srgbClr val="C8101E"/>
                </a:solidFill>
                <a:latin typeface="Calibri"/>
              </a:rPr>
              <a:t> = R</a:t>
            </a:r>
          </a:p>
        </p:txBody>
      </p:sp>
      <p:sp>
        <p:nvSpPr>
          <p:cNvPr id="9" name="TextBox 8"/>
          <p:cNvSpPr txBox="1"/>
          <p:nvPr/>
        </p:nvSpPr>
        <p:spPr>
          <a:xfrm>
            <a:off x="640080" y="4434840"/>
            <a:ext cx="10972800" cy="1371600"/>
          </a:xfrm>
          <a:prstGeom prst="rect">
            <a:avLst/>
          </a:prstGeom>
          <a:noFill/>
        </p:spPr>
        <p:txBody>
          <a:bodyPr wrap="square" lIns="25400" rIns="25400" tIns="25400" bIns="25400">
            <a:spAutoFit/>
          </a:bodyPr>
          <a:lstStyle/>
          <a:p>
            <a:pPr algn="l">
              <a:lnSpc>
                <a:spcPct val="112000"/>
              </a:lnSpc>
              <a:spcAft>
                <a:spcPts val="1200"/>
              </a:spcAft>
            </a:pPr>
            <a:r>
              <a:rPr sz="1800" b="0" i="0">
                <a:solidFill>
                  <a:srgbClr val="0F172A"/>
                </a:solidFill>
                <a:latin typeface="Calibri"/>
              </a:rPr>
              <a:t>• Vì sao C</a:t>
            </a:r>
            <a:r>
              <a:rPr sz="1800" b="0" i="0" baseline="-25000">
                <a:solidFill>
                  <a:srgbClr val="0F172A"/>
                </a:solidFill>
                <a:latin typeface="Calibri"/>
              </a:rPr>
              <a:t>P</a:t>
            </a:r>
            <a:r>
              <a:rPr sz="1800" b="0" i="0">
                <a:solidFill>
                  <a:srgbClr val="0F172A"/>
                </a:solidFill>
                <a:latin typeface="Calibri"/>
              </a:rPr>
              <a:t> &gt; C</a:t>
            </a:r>
            <a:r>
              <a:rPr sz="1800" b="0" i="0" baseline="-25000">
                <a:solidFill>
                  <a:srgbClr val="0F172A"/>
                </a:solidFill>
                <a:latin typeface="Calibri"/>
              </a:rPr>
              <a:t>V</a:t>
            </a:r>
            <a:r>
              <a:rPr sz="1800" b="0" i="0">
                <a:solidFill>
                  <a:srgbClr val="0F172A"/>
                </a:solidFill>
                <a:latin typeface="Calibri"/>
              </a:rPr>
              <a:t>? Đun đẳng áp phải “chi” thêm phần nhiệt cho công giãn nở</a:t>
            </a:r>
          </a:p>
          <a:p>
            <a:pPr algn="l">
              <a:lnSpc>
                <a:spcPct val="112000"/>
              </a:lnSpc>
              <a:spcAft>
                <a:spcPts val="1200"/>
              </a:spcAft>
            </a:pPr>
            <a:r>
              <a:rPr sz="1800" b="0" i="0">
                <a:solidFill>
                  <a:srgbClr val="0F172A"/>
                </a:solidFill>
                <a:latin typeface="Calibri"/>
              </a:rPr>
              <a:t>• Khí đơn nguyên tử: C</a:t>
            </a:r>
            <a:r>
              <a:rPr sz="1800" b="0" i="0" baseline="-25000">
                <a:solidFill>
                  <a:srgbClr val="0F172A"/>
                </a:solidFill>
                <a:latin typeface="Calibri"/>
              </a:rPr>
              <a:t>V</a:t>
            </a:r>
            <a:r>
              <a:rPr sz="1800" b="0" i="0">
                <a:solidFill>
                  <a:srgbClr val="0F172A"/>
                </a:solidFill>
                <a:latin typeface="Calibri"/>
              </a:rPr>
              <a:t> = 3R/2;  khí hai nguyên tử: C</a:t>
            </a:r>
            <a:r>
              <a:rPr sz="1800" b="0" i="0" baseline="-25000">
                <a:solidFill>
                  <a:srgbClr val="0F172A"/>
                </a:solidFill>
                <a:latin typeface="Calibri"/>
              </a:rPr>
              <a:t>V</a:t>
            </a:r>
            <a:r>
              <a:rPr sz="1800" b="0" i="0">
                <a:solidFill>
                  <a:srgbClr val="0F172A"/>
                </a:solidFill>
                <a:latin typeface="Calibri"/>
              </a:rPr>
              <a:t> = 5R/2</a:t>
            </a:r>
          </a:p>
        </p:txBody>
      </p:sp>
      <p:sp>
        <p:nvSpPr>
          <p:cNvPr id="10"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18</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BGRight"/>
          <p:cNvSpPr/>
          <p:nvPr/>
        </p:nvSpPr>
        <p:spPr>
          <a:xfrm>
            <a:off x="8138160" y="0"/>
            <a:ext cx="4050791"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Deco1"/>
          <p:cNvSpPr/>
          <p:nvPr/>
        </p:nvSpPr>
        <p:spPr>
          <a:xfrm>
            <a:off x="10607040" y="-914400"/>
            <a:ext cx="2651760" cy="2651760"/>
          </a:xfrm>
          <a:prstGeom prst="ellipse">
            <a:avLst/>
          </a:prstGeom>
          <a:noFill/>
          <a:ln w="25400">
            <a:solidFill>
              <a:srgbClr val="93C5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eco2"/>
          <p:cNvSpPr/>
          <p:nvPr/>
        </p:nvSpPr>
        <p:spPr>
          <a:xfrm>
            <a:off x="-1005840" y="5120640"/>
            <a:ext cx="2377440" cy="2377440"/>
          </a:xfrm>
          <a:prstGeom prst="ellipse">
            <a:avLst/>
          </a:prstGeom>
          <a:no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Kicker"/>
          <p:cNvSpPr txBox="1"/>
          <p:nvPr/>
        </p:nvSpPr>
        <p:spPr>
          <a:xfrm>
            <a:off x="914400" y="1737360"/>
            <a:ext cx="2926080" cy="548640"/>
          </a:xfrm>
          <a:prstGeom prst="rect">
            <a:avLst/>
          </a:prstGeom>
          <a:noFill/>
        </p:spPr>
        <p:txBody>
          <a:bodyPr wrap="square" lIns="25400" rIns="25400" tIns="25400" bIns="25400">
            <a:spAutoFit/>
          </a:bodyPr>
          <a:lstStyle/>
          <a:p>
            <a:pPr algn="l">
              <a:lnSpc>
                <a:spcPct val="112000"/>
              </a:lnSpc>
              <a:spcAft>
                <a:spcPts val="600"/>
              </a:spcAft>
            </a:pPr>
            <a:r>
              <a:rPr sz="2200" b="1" i="0">
                <a:solidFill>
                  <a:srgbClr val="93C5FD"/>
                </a:solidFill>
                <a:latin typeface="Calibri"/>
              </a:rPr>
              <a:t>PHẦN</a:t>
            </a:r>
          </a:p>
        </p:txBody>
      </p:sp>
      <p:sp>
        <p:nvSpPr>
          <p:cNvPr id="7" name="BigNum"/>
          <p:cNvSpPr txBox="1"/>
          <p:nvPr/>
        </p:nvSpPr>
        <p:spPr>
          <a:xfrm>
            <a:off x="777240" y="2148840"/>
            <a:ext cx="3108960" cy="2377440"/>
          </a:xfrm>
          <a:prstGeom prst="rect">
            <a:avLst/>
          </a:prstGeom>
          <a:noFill/>
        </p:spPr>
        <p:txBody>
          <a:bodyPr wrap="square" lIns="25400" rIns="25400" tIns="25400" bIns="25400">
            <a:spAutoFit/>
          </a:bodyPr>
          <a:lstStyle/>
          <a:p>
            <a:pPr algn="l">
              <a:lnSpc>
                <a:spcPct val="112000"/>
              </a:lnSpc>
              <a:spcAft>
                <a:spcPts val="600"/>
              </a:spcAft>
            </a:pPr>
            <a:r>
              <a:rPr sz="15000" b="1" i="0">
                <a:solidFill>
                  <a:srgbClr val="FFFFFF"/>
                </a:solidFill>
                <a:latin typeface="Calibri"/>
              </a:rPr>
              <a:t>III</a:t>
            </a:r>
          </a:p>
        </p:txBody>
      </p:sp>
      <p:sp>
        <p:nvSpPr>
          <p:cNvPr id="8" name="SlideTitle"/>
          <p:cNvSpPr txBox="1"/>
          <p:nvPr/>
        </p:nvSpPr>
        <p:spPr>
          <a:xfrm>
            <a:off x="4023360" y="2514600"/>
            <a:ext cx="7589520" cy="2011680"/>
          </a:xfrm>
          <a:prstGeom prst="rect">
            <a:avLst/>
          </a:prstGeom>
          <a:noFill/>
        </p:spPr>
        <p:txBody>
          <a:bodyPr wrap="square" lIns="25400" rIns="25400" tIns="25400" bIns="25400">
            <a:spAutoFit/>
          </a:bodyPr>
          <a:lstStyle/>
          <a:p>
            <a:pPr algn="l">
              <a:lnSpc>
                <a:spcPct val="112000"/>
              </a:lnSpc>
              <a:spcAft>
                <a:spcPts val="600"/>
              </a:spcAft>
            </a:pPr>
            <a:r>
              <a:rPr sz="3400" b="1" i="0">
                <a:solidFill>
                  <a:srgbClr val="FFFFFF"/>
                </a:solidFill>
                <a:latin typeface="Calibri"/>
              </a:rPr>
              <a:t>NHIỆT HÓA HỌC</a:t>
            </a:r>
          </a:p>
          <a:p>
            <a:pPr algn="l">
              <a:lnSpc>
                <a:spcPct val="112000"/>
              </a:lnSpc>
              <a:spcAft>
                <a:spcPts val="600"/>
              </a:spcAft>
            </a:pPr>
            <a:r>
              <a:rPr sz="3400" b="1" i="0">
                <a:solidFill>
                  <a:srgbClr val="FFFFFF"/>
                </a:solidFill>
                <a:latin typeface="Calibri"/>
              </a:rPr>
              <a:t>ÁP DỤNG NGUYÊN LÍ I VÀO PHẢN ỨNG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1. Hiệu ứng nhiệt — phương trình nhiệt hóa học</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Card1"/>
          <p:cNvSpPr/>
          <p:nvPr/>
        </p:nvSpPr>
        <p:spPr>
          <a:xfrm>
            <a:off x="640080" y="1280160"/>
            <a:ext cx="5394960" cy="16916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49808" y="1280160"/>
            <a:ext cx="5175504" cy="82296"/>
          </a:xfrm>
          <a:prstGeom prst="roundRect">
            <a:avLst>
              <a:gd name="adj" fmla="val 50000"/>
            </a:avLst>
          </a:prstGeom>
          <a:solidFill>
            <a:srgbClr val="C81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60120" y="1536192"/>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0F172A"/>
                </a:solidFill>
                <a:latin typeface="Calibri"/>
              </a:rPr>
              <a:t>TỎA NHIỆT</a:t>
            </a:r>
            <a:r>
              <a:rPr sz="1900" b="0" i="0">
                <a:solidFill>
                  <a:srgbClr val="0F172A"/>
                </a:solidFill>
                <a:latin typeface="Calibri"/>
              </a:rPr>
              <a:t>  </a:t>
            </a:r>
            <a:r>
              <a:rPr sz="1900" b="1" i="0">
                <a:solidFill>
                  <a:srgbClr val="C8101E"/>
                </a:solidFill>
                <a:latin typeface="Calibri"/>
              </a:rPr>
              <a:t>Δ</a:t>
            </a:r>
            <a:r>
              <a:rPr sz="1900" b="1" i="0" baseline="-25000">
                <a:solidFill>
                  <a:srgbClr val="C8101E"/>
                </a:solidFill>
                <a:latin typeface="Calibri"/>
              </a:rPr>
              <a:t>r</a:t>
            </a:r>
            <a:r>
              <a:rPr sz="1900" b="1" i="0">
                <a:solidFill>
                  <a:srgbClr val="C8101E"/>
                </a:solidFill>
                <a:latin typeface="Calibri"/>
              </a:rPr>
              <a:t>H &lt; 0</a:t>
            </a:r>
          </a:p>
        </p:txBody>
      </p:sp>
      <p:sp>
        <p:nvSpPr>
          <p:cNvPr id="9" name="TextBox 8"/>
          <p:cNvSpPr txBox="1"/>
          <p:nvPr/>
        </p:nvSpPr>
        <p:spPr>
          <a:xfrm>
            <a:off x="960120" y="2084831"/>
            <a:ext cx="4846320" cy="731520"/>
          </a:xfrm>
          <a:prstGeom prst="rect">
            <a:avLst/>
          </a:prstGeom>
          <a:noFill/>
        </p:spPr>
        <p:txBody>
          <a:bodyPr wrap="square" lIns="25400" rIns="25400" tIns="25400" bIns="25400">
            <a:spAutoFit/>
          </a:bodyPr>
          <a:lstStyle/>
          <a:p>
            <a:pPr algn="l">
              <a:lnSpc>
                <a:spcPct val="112000"/>
              </a:lnSpc>
              <a:spcAft>
                <a:spcPts val="600"/>
              </a:spcAft>
            </a:pPr>
            <a:r>
              <a:rPr sz="1600" b="0" i="0">
                <a:solidFill>
                  <a:srgbClr val="475569"/>
                </a:solidFill>
                <a:latin typeface="Calibri"/>
              </a:rPr>
              <a:t>Đốt nhiên liệu, trung hòa, tôi vôi</a:t>
            </a:r>
          </a:p>
        </p:txBody>
      </p:sp>
      <p:sp>
        <p:nvSpPr>
          <p:cNvPr id="10" name="Card2"/>
          <p:cNvSpPr/>
          <p:nvPr/>
        </p:nvSpPr>
        <p:spPr>
          <a:xfrm>
            <a:off x="6263640" y="1280160"/>
            <a:ext cx="5394960" cy="16916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373368" y="1280160"/>
            <a:ext cx="5175504" cy="82296"/>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0" y="1536192"/>
            <a:ext cx="4754880" cy="45720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0F172A"/>
                </a:solidFill>
                <a:latin typeface="Calibri"/>
              </a:rPr>
              <a:t>THU NHIỆT</a:t>
            </a:r>
            <a:r>
              <a:rPr sz="1900" b="0" i="0">
                <a:solidFill>
                  <a:srgbClr val="0F172A"/>
                </a:solidFill>
                <a:latin typeface="Calibri"/>
              </a:rPr>
              <a:t>  </a:t>
            </a:r>
            <a:r>
              <a:rPr sz="1900" b="1" i="0">
                <a:solidFill>
                  <a:srgbClr val="C8101E"/>
                </a:solidFill>
                <a:latin typeface="Calibri"/>
              </a:rPr>
              <a:t>Δ</a:t>
            </a:r>
            <a:r>
              <a:rPr sz="1900" b="1" i="0" baseline="-25000">
                <a:solidFill>
                  <a:srgbClr val="C8101E"/>
                </a:solidFill>
                <a:latin typeface="Calibri"/>
              </a:rPr>
              <a:t>r</a:t>
            </a:r>
            <a:r>
              <a:rPr sz="1900" b="1" i="0">
                <a:solidFill>
                  <a:srgbClr val="C8101E"/>
                </a:solidFill>
                <a:latin typeface="Calibri"/>
              </a:rPr>
              <a:t>H &gt; 0</a:t>
            </a:r>
          </a:p>
        </p:txBody>
      </p:sp>
      <p:sp>
        <p:nvSpPr>
          <p:cNvPr id="13" name="TextBox 12"/>
          <p:cNvSpPr txBox="1"/>
          <p:nvPr/>
        </p:nvSpPr>
        <p:spPr>
          <a:xfrm>
            <a:off x="6583680" y="2084831"/>
            <a:ext cx="4846320" cy="731520"/>
          </a:xfrm>
          <a:prstGeom prst="rect">
            <a:avLst/>
          </a:prstGeom>
          <a:noFill/>
        </p:spPr>
        <p:txBody>
          <a:bodyPr wrap="square" lIns="25400" rIns="25400" tIns="25400" bIns="25400">
            <a:spAutoFit/>
          </a:bodyPr>
          <a:lstStyle/>
          <a:p>
            <a:pPr algn="l">
              <a:lnSpc>
                <a:spcPct val="112000"/>
              </a:lnSpc>
              <a:spcAft>
                <a:spcPts val="600"/>
              </a:spcAft>
            </a:pPr>
            <a:r>
              <a:rPr sz="1600" b="0" i="0">
                <a:solidFill>
                  <a:srgbClr val="475569"/>
                </a:solidFill>
                <a:latin typeface="Calibri"/>
              </a:rPr>
              <a:t>Nhiệt phân CaCO</a:t>
            </a:r>
            <a:r>
              <a:rPr sz="1600" b="0" i="0" baseline="-25000">
                <a:solidFill>
                  <a:srgbClr val="475569"/>
                </a:solidFill>
                <a:latin typeface="Calibri"/>
              </a:rPr>
              <a:t>3</a:t>
            </a:r>
            <a:r>
              <a:rPr sz="1600" b="0" i="0">
                <a:solidFill>
                  <a:srgbClr val="475569"/>
                </a:solidFill>
                <a:latin typeface="Calibri"/>
              </a:rPr>
              <a:t>, quang hợp</a:t>
            </a:r>
          </a:p>
        </p:txBody>
      </p:sp>
      <p:sp>
        <p:nvSpPr>
          <p:cNvPr id="14" name="FormulaBox"/>
          <p:cNvSpPr/>
          <p:nvPr/>
        </p:nvSpPr>
        <p:spPr>
          <a:xfrm>
            <a:off x="868680" y="3200400"/>
            <a:ext cx="1042416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200" b="1" i="0">
                <a:solidFill>
                  <a:srgbClr val="C8101E"/>
                </a:solidFill>
                <a:latin typeface="Calibri"/>
              </a:rPr>
              <a:t>CH</a:t>
            </a:r>
            <a:r>
              <a:rPr sz="2200" b="1" i="0" baseline="-25000">
                <a:solidFill>
                  <a:srgbClr val="C8101E"/>
                </a:solidFill>
                <a:latin typeface="Calibri"/>
              </a:rPr>
              <a:t>4</a:t>
            </a:r>
            <a:r>
              <a:rPr sz="2200" b="1" i="0">
                <a:solidFill>
                  <a:srgbClr val="C8101E"/>
                </a:solidFill>
                <a:latin typeface="Calibri"/>
              </a:rPr>
              <a:t>(g) + 2O</a:t>
            </a:r>
            <a:r>
              <a:rPr sz="2200" b="1" i="0" baseline="-25000">
                <a:solidFill>
                  <a:srgbClr val="C8101E"/>
                </a:solidFill>
                <a:latin typeface="Calibri"/>
              </a:rPr>
              <a:t>2</a:t>
            </a:r>
            <a:r>
              <a:rPr sz="2200" b="1" i="0">
                <a:solidFill>
                  <a:srgbClr val="C8101E"/>
                </a:solidFill>
                <a:latin typeface="Calibri"/>
              </a:rPr>
              <a:t>(g) → CO</a:t>
            </a:r>
            <a:r>
              <a:rPr sz="2200" b="1" i="0" baseline="-25000">
                <a:solidFill>
                  <a:srgbClr val="C8101E"/>
                </a:solidFill>
                <a:latin typeface="Calibri"/>
              </a:rPr>
              <a:t>2</a:t>
            </a:r>
            <a:r>
              <a:rPr sz="2200" b="1" i="0">
                <a:solidFill>
                  <a:srgbClr val="C8101E"/>
                </a:solidFill>
                <a:latin typeface="Calibri"/>
              </a:rPr>
              <a:t>(g) + 2H</a:t>
            </a:r>
            <a:r>
              <a:rPr sz="2200" b="1" i="0" baseline="-25000">
                <a:solidFill>
                  <a:srgbClr val="C8101E"/>
                </a:solidFill>
                <a:latin typeface="Calibri"/>
              </a:rPr>
              <a:t>2</a:t>
            </a:r>
            <a:r>
              <a:rPr sz="2200" b="1" i="0">
                <a:solidFill>
                  <a:srgbClr val="C8101E"/>
                </a:solidFill>
                <a:latin typeface="Calibri"/>
              </a:rPr>
              <a:t>O(l)      Δ</a:t>
            </a:r>
            <a:r>
              <a:rPr sz="2200" b="1" i="0" baseline="-25000">
                <a:solidFill>
                  <a:srgbClr val="C8101E"/>
                </a:solidFill>
                <a:latin typeface="Calibri"/>
              </a:rPr>
              <a:t>r</a:t>
            </a:r>
            <a:r>
              <a:rPr sz="2200" b="1" i="0">
                <a:solidFill>
                  <a:srgbClr val="C8101E"/>
                </a:solidFill>
                <a:latin typeface="Calibri"/>
              </a:rPr>
              <a:t>H°</a:t>
            </a:r>
            <a:r>
              <a:rPr sz="2200" b="1" i="0" baseline="-25000">
                <a:solidFill>
                  <a:srgbClr val="C8101E"/>
                </a:solidFill>
                <a:latin typeface="Calibri"/>
              </a:rPr>
              <a:t>298</a:t>
            </a:r>
            <a:r>
              <a:rPr sz="2200" b="1" i="0">
                <a:solidFill>
                  <a:srgbClr val="C8101E"/>
                </a:solidFill>
                <a:latin typeface="Calibri"/>
              </a:rPr>
              <a:t> = −890,3 kJ</a:t>
            </a:r>
          </a:p>
        </p:txBody>
      </p:sp>
      <p:sp>
        <p:nvSpPr>
          <p:cNvPr id="15" name="TextBox 14"/>
          <p:cNvSpPr txBox="1"/>
          <p:nvPr/>
        </p:nvSpPr>
        <p:spPr>
          <a:xfrm>
            <a:off x="640080" y="4343400"/>
            <a:ext cx="10972800" cy="914400"/>
          </a:xfrm>
          <a:prstGeom prst="rect">
            <a:avLst/>
          </a:prstGeom>
          <a:noFill/>
        </p:spPr>
        <p:txBody>
          <a:bodyPr wrap="square" lIns="25400" rIns="25400" tIns="25400" bIns="25400">
            <a:spAutoFit/>
          </a:bodyPr>
          <a:lstStyle/>
          <a:p>
            <a:pPr algn="l">
              <a:lnSpc>
                <a:spcPct val="112000"/>
              </a:lnSpc>
              <a:spcAft>
                <a:spcPts val="600"/>
              </a:spcAft>
            </a:pPr>
            <a:r>
              <a:rPr sz="1800" b="1" i="0">
                <a:solidFill>
                  <a:srgbClr val="0F172A"/>
                </a:solidFill>
                <a:latin typeface="Calibri"/>
              </a:rPr>
              <a:t>Ba quy tắc bắt buộc:</a:t>
            </a:r>
            <a:r>
              <a:rPr sz="1800" b="0" i="0">
                <a:solidFill>
                  <a:srgbClr val="0F172A"/>
                </a:solidFill>
                <a:latin typeface="Calibri"/>
              </a:rPr>
              <a:t>  ① ghi </a:t>
            </a:r>
            <a:r>
              <a:rPr sz="1800" b="1" i="0">
                <a:solidFill>
                  <a:srgbClr val="0F172A"/>
                </a:solidFill>
                <a:latin typeface="Calibri"/>
              </a:rPr>
              <a:t>trạng thái</a:t>
            </a:r>
            <a:r>
              <a:rPr sz="1800" b="0" i="0">
                <a:solidFill>
                  <a:srgbClr val="0F172A"/>
                </a:solidFill>
                <a:latin typeface="Calibri"/>
              </a:rPr>
              <a:t> các chất  ② Δ</a:t>
            </a:r>
            <a:r>
              <a:rPr sz="1800" b="0" i="0" baseline="-25000">
                <a:solidFill>
                  <a:srgbClr val="0F172A"/>
                </a:solidFill>
                <a:latin typeface="Calibri"/>
              </a:rPr>
              <a:t>r</a:t>
            </a:r>
            <a:r>
              <a:rPr sz="1800" b="0" i="0">
                <a:solidFill>
                  <a:srgbClr val="0F172A"/>
                </a:solidFill>
                <a:latin typeface="Calibri"/>
              </a:rPr>
              <a:t>H </a:t>
            </a:r>
            <a:r>
              <a:rPr sz="1800" b="1" i="0">
                <a:solidFill>
                  <a:srgbClr val="0F172A"/>
                </a:solidFill>
                <a:latin typeface="Calibri"/>
              </a:rPr>
              <a:t>tỉ lệ hệ số</a:t>
            </a:r>
            <a:r>
              <a:rPr sz="1800" b="0" i="0">
                <a:solidFill>
                  <a:srgbClr val="0F172A"/>
                </a:solidFill>
                <a:latin typeface="Calibri"/>
              </a:rPr>
              <a:t>  ③ </a:t>
            </a:r>
            <a:r>
              <a:rPr sz="1800" b="1" i="0">
                <a:solidFill>
                  <a:srgbClr val="0F172A"/>
                </a:solidFill>
                <a:latin typeface="Calibri"/>
              </a:rPr>
              <a:t>đảo chiều</a:t>
            </a:r>
            <a:r>
              <a:rPr sz="1800" b="0" i="0">
                <a:solidFill>
                  <a:srgbClr val="0F172A"/>
                </a:solidFill>
                <a:latin typeface="Calibri"/>
              </a:rPr>
              <a:t> phản ứng → Δ</a:t>
            </a:r>
            <a:r>
              <a:rPr sz="1800" b="0" i="0" baseline="-25000">
                <a:solidFill>
                  <a:srgbClr val="0F172A"/>
                </a:solidFill>
                <a:latin typeface="Calibri"/>
              </a:rPr>
              <a:t>r</a:t>
            </a:r>
            <a:r>
              <a:rPr sz="1800" b="0" i="0">
                <a:solidFill>
                  <a:srgbClr val="0F172A"/>
                </a:solidFill>
                <a:latin typeface="Calibri"/>
              </a:rPr>
              <a:t>H </a:t>
            </a:r>
            <a:r>
              <a:rPr sz="1800" b="1" i="0">
                <a:solidFill>
                  <a:srgbClr val="0F172A"/>
                </a:solidFill>
                <a:latin typeface="Calibri"/>
              </a:rPr>
              <a:t>đổi dấu</a:t>
            </a:r>
          </a:p>
        </p:txBody>
      </p:sp>
      <p:sp>
        <p:nvSpPr>
          <p:cNvPr id="16" name="TextBox 15"/>
          <p:cNvSpPr txBox="1"/>
          <p:nvPr/>
        </p:nvSpPr>
        <p:spPr>
          <a:xfrm>
            <a:off x="640080" y="5394960"/>
            <a:ext cx="10972800" cy="777240"/>
          </a:xfrm>
          <a:prstGeom prst="rect">
            <a:avLst/>
          </a:prstGeom>
          <a:noFill/>
        </p:spPr>
        <p:txBody>
          <a:bodyPr wrap="square" lIns="25400" rIns="25400" tIns="25400" bIns="25400">
            <a:spAutoFit/>
          </a:bodyPr>
          <a:lstStyle/>
          <a:p>
            <a:pPr algn="l">
              <a:lnSpc>
                <a:spcPct val="112000"/>
              </a:lnSpc>
              <a:spcAft>
                <a:spcPts val="600"/>
              </a:spcAft>
            </a:pPr>
            <a:r>
              <a:rPr sz="1600" b="0" i="1">
                <a:solidFill>
                  <a:srgbClr val="475569"/>
                </a:solidFill>
                <a:latin typeface="Calibri"/>
              </a:rPr>
              <a:t>Điều kiện chuẩn “°”: 1 bar, chất tinh khiết dạng bền nhất; số liệu thường ở 298 K → kí hiệu Δ</a:t>
            </a:r>
            <a:r>
              <a:rPr sz="1600" b="0" i="1" baseline="-25000">
                <a:solidFill>
                  <a:srgbClr val="475569"/>
                </a:solidFill>
                <a:latin typeface="Calibri"/>
              </a:rPr>
              <a:t>r</a:t>
            </a:r>
            <a:r>
              <a:rPr sz="1600" b="0" i="1">
                <a:solidFill>
                  <a:srgbClr val="475569"/>
                </a:solidFill>
                <a:latin typeface="Calibri"/>
              </a:rPr>
              <a:t>H°</a:t>
            </a:r>
            <a:r>
              <a:rPr sz="1600" b="0" i="1" baseline="-25000">
                <a:solidFill>
                  <a:srgbClr val="475569"/>
                </a:solidFill>
                <a:latin typeface="Calibri"/>
              </a:rPr>
              <a:t>298</a:t>
            </a:r>
            <a:r>
              <a:rPr sz="1600" b="0" i="1">
                <a:solidFill>
                  <a:srgbClr val="475569"/>
                </a:solidFill>
                <a:latin typeface="Calibri"/>
              </a:rPr>
              <a:t>.</a:t>
            </a:r>
          </a:p>
        </p:txBody>
      </p:sp>
      <p:sp>
        <p:nvSpPr>
          <p:cNvPr id="17"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20</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2. Enthalpy tạo thành chuẩn và đốt cháy chuẩn</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Card1"/>
          <p:cNvSpPr/>
          <p:nvPr/>
        </p:nvSpPr>
        <p:spPr>
          <a:xfrm>
            <a:off x="640080" y="1325880"/>
            <a:ext cx="5394960" cy="30632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49808" y="1325880"/>
            <a:ext cx="5175504" cy="82296"/>
          </a:xfrm>
          <a:prstGeom prst="roundRect">
            <a:avLst>
              <a:gd name="adj" fmla="val 5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60120" y="1581912"/>
            <a:ext cx="4846320" cy="50292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Δ</a:t>
            </a:r>
            <a:r>
              <a:rPr sz="1900" b="1" i="0" baseline="-25000">
                <a:solidFill>
                  <a:srgbClr val="C8101E"/>
                </a:solidFill>
                <a:latin typeface="Calibri"/>
              </a:rPr>
              <a:t>f</a:t>
            </a:r>
            <a:r>
              <a:rPr sz="1900" b="1" i="0">
                <a:solidFill>
                  <a:srgbClr val="C8101E"/>
                </a:solidFill>
                <a:latin typeface="Calibri"/>
              </a:rPr>
              <a:t>H° — enthalpy tạo thành</a:t>
            </a:r>
          </a:p>
        </p:txBody>
      </p:sp>
      <p:sp>
        <p:nvSpPr>
          <p:cNvPr id="9" name="TextBox 8"/>
          <p:cNvSpPr txBox="1"/>
          <p:nvPr/>
        </p:nvSpPr>
        <p:spPr>
          <a:xfrm>
            <a:off x="960120" y="2194560"/>
            <a:ext cx="4846320" cy="2011680"/>
          </a:xfrm>
          <a:prstGeom prst="rect">
            <a:avLst/>
          </a:prstGeom>
          <a:noFill/>
        </p:spPr>
        <p:txBody>
          <a:bodyPr wrap="square" lIns="25400" rIns="25400" tIns="25400" bIns="25400">
            <a:spAutoFit/>
          </a:bodyPr>
          <a:lstStyle/>
          <a:p>
            <a:pPr algn="l">
              <a:lnSpc>
                <a:spcPct val="112000"/>
              </a:lnSpc>
              <a:spcAft>
                <a:spcPts val="800"/>
              </a:spcAft>
            </a:pPr>
            <a:r>
              <a:rPr sz="1700" b="0" i="0">
                <a:solidFill>
                  <a:srgbClr val="0F172A"/>
                </a:solidFill>
                <a:latin typeface="Calibri"/>
              </a:rPr>
              <a:t>Tạo </a:t>
            </a:r>
            <a:r>
              <a:rPr sz="1700" b="1" i="0">
                <a:solidFill>
                  <a:srgbClr val="0F172A"/>
                </a:solidFill>
                <a:latin typeface="Calibri"/>
              </a:rPr>
              <a:t>1 mol</a:t>
            </a:r>
            <a:r>
              <a:rPr sz="1700" b="0" i="0">
                <a:solidFill>
                  <a:srgbClr val="0F172A"/>
                </a:solidFill>
                <a:latin typeface="Calibri"/>
              </a:rPr>
              <a:t> chất từ các </a:t>
            </a:r>
            <a:r>
              <a:rPr sz="1700" b="1" i="0">
                <a:solidFill>
                  <a:srgbClr val="0F172A"/>
                </a:solidFill>
                <a:latin typeface="Calibri"/>
              </a:rPr>
              <a:t>đơn chất bền nhất</a:t>
            </a:r>
            <a:r>
              <a:rPr sz="1700" b="0" i="0">
                <a:solidFill>
                  <a:srgbClr val="0F172A"/>
                </a:solidFill>
                <a:latin typeface="Calibri"/>
              </a:rPr>
              <a:t>, điều kiện chuẩn.</a:t>
            </a:r>
          </a:p>
          <a:p>
            <a:pPr algn="l">
              <a:lnSpc>
                <a:spcPct val="112000"/>
              </a:lnSpc>
              <a:spcAft>
                <a:spcPts val="800"/>
              </a:spcAft>
            </a:pPr>
            <a:r>
              <a:rPr sz="1700" b="0" i="1">
                <a:solidFill>
                  <a:srgbClr val="0F172A"/>
                </a:solidFill>
                <a:latin typeface="Calibri"/>
              </a:rPr>
              <a:t>C(graphite) + O</a:t>
            </a:r>
            <a:r>
              <a:rPr sz="1700" b="0" i="1" baseline="-25000">
                <a:solidFill>
                  <a:srgbClr val="0F172A"/>
                </a:solidFill>
                <a:latin typeface="Calibri"/>
              </a:rPr>
              <a:t>2</a:t>
            </a:r>
            <a:r>
              <a:rPr sz="1700" b="0" i="1">
                <a:solidFill>
                  <a:srgbClr val="0F172A"/>
                </a:solidFill>
                <a:latin typeface="Calibri"/>
              </a:rPr>
              <a:t>(g) → CO</a:t>
            </a:r>
            <a:r>
              <a:rPr sz="1700" b="0" i="1" baseline="-25000">
                <a:solidFill>
                  <a:srgbClr val="0F172A"/>
                </a:solidFill>
                <a:latin typeface="Calibri"/>
              </a:rPr>
              <a:t>2</a:t>
            </a:r>
            <a:r>
              <a:rPr sz="1700" b="0" i="1">
                <a:solidFill>
                  <a:srgbClr val="0F172A"/>
                </a:solidFill>
                <a:latin typeface="Calibri"/>
              </a:rPr>
              <a:t>(g)</a:t>
            </a:r>
          </a:p>
          <a:p>
            <a:pPr algn="l">
              <a:lnSpc>
                <a:spcPct val="112000"/>
              </a:lnSpc>
              <a:spcAft>
                <a:spcPts val="800"/>
              </a:spcAft>
            </a:pPr>
            <a:r>
              <a:rPr sz="1700" b="0" i="1">
                <a:solidFill>
                  <a:srgbClr val="0F172A"/>
                </a:solidFill>
                <a:latin typeface="Calibri"/>
              </a:rPr>
              <a:t>Δ</a:t>
            </a:r>
            <a:r>
              <a:rPr sz="1700" b="0" i="1" baseline="-25000">
                <a:solidFill>
                  <a:srgbClr val="0F172A"/>
                </a:solidFill>
                <a:latin typeface="Calibri"/>
              </a:rPr>
              <a:t>f</a:t>
            </a:r>
            <a:r>
              <a:rPr sz="1700" b="0" i="1">
                <a:solidFill>
                  <a:srgbClr val="0F172A"/>
                </a:solidFill>
                <a:latin typeface="Calibri"/>
              </a:rPr>
              <a:t>H° = −393,5 kJ/mol</a:t>
            </a:r>
          </a:p>
        </p:txBody>
      </p:sp>
      <p:sp>
        <p:nvSpPr>
          <p:cNvPr id="10" name="Card2"/>
          <p:cNvSpPr/>
          <p:nvPr/>
        </p:nvSpPr>
        <p:spPr>
          <a:xfrm>
            <a:off x="6263640" y="1325880"/>
            <a:ext cx="5394960" cy="306324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373368" y="1325880"/>
            <a:ext cx="5175504" cy="82296"/>
          </a:xfrm>
          <a:prstGeom prst="roundRect">
            <a:avLst>
              <a:gd name="adj" fmla="val 50000"/>
            </a:avLst>
          </a:prstGeom>
          <a:solidFill>
            <a:srgbClr val="10B9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0" y="1581912"/>
            <a:ext cx="4846320" cy="50292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Δ</a:t>
            </a:r>
            <a:r>
              <a:rPr sz="1900" b="1" i="0" baseline="-25000">
                <a:solidFill>
                  <a:srgbClr val="C8101E"/>
                </a:solidFill>
                <a:latin typeface="Calibri"/>
              </a:rPr>
              <a:t>c</a:t>
            </a:r>
            <a:r>
              <a:rPr sz="1900" b="1" i="0">
                <a:solidFill>
                  <a:srgbClr val="C8101E"/>
                </a:solidFill>
                <a:latin typeface="Calibri"/>
              </a:rPr>
              <a:t>H° — enthalpy đốt cháy</a:t>
            </a:r>
          </a:p>
        </p:txBody>
      </p:sp>
      <p:sp>
        <p:nvSpPr>
          <p:cNvPr id="13" name="TextBox 12"/>
          <p:cNvSpPr txBox="1"/>
          <p:nvPr/>
        </p:nvSpPr>
        <p:spPr>
          <a:xfrm>
            <a:off x="6583680" y="2194560"/>
            <a:ext cx="4846320" cy="2011680"/>
          </a:xfrm>
          <a:prstGeom prst="rect">
            <a:avLst/>
          </a:prstGeom>
          <a:noFill/>
        </p:spPr>
        <p:txBody>
          <a:bodyPr wrap="square" lIns="25400" rIns="25400" tIns="25400" bIns="25400">
            <a:spAutoFit/>
          </a:bodyPr>
          <a:lstStyle/>
          <a:p>
            <a:pPr algn="l">
              <a:lnSpc>
                <a:spcPct val="112000"/>
              </a:lnSpc>
              <a:spcAft>
                <a:spcPts val="800"/>
              </a:spcAft>
            </a:pPr>
            <a:r>
              <a:rPr sz="1700" b="0" i="0">
                <a:solidFill>
                  <a:srgbClr val="0F172A"/>
                </a:solidFill>
                <a:latin typeface="Calibri"/>
              </a:rPr>
              <a:t>Đốt cháy hoàn toàn </a:t>
            </a:r>
            <a:r>
              <a:rPr sz="1700" b="1" i="0">
                <a:solidFill>
                  <a:srgbClr val="0F172A"/>
                </a:solidFill>
                <a:latin typeface="Calibri"/>
              </a:rPr>
              <a:t>1 mol</a:t>
            </a:r>
            <a:r>
              <a:rPr sz="1700" b="0" i="0">
                <a:solidFill>
                  <a:srgbClr val="0F172A"/>
                </a:solidFill>
                <a:latin typeface="Calibri"/>
              </a:rPr>
              <a:t> chất bằng O</a:t>
            </a:r>
            <a:r>
              <a:rPr sz="1700" b="0" i="0" baseline="-25000">
                <a:solidFill>
                  <a:srgbClr val="0F172A"/>
                </a:solidFill>
                <a:latin typeface="Calibri"/>
              </a:rPr>
              <a:t>2</a:t>
            </a:r>
            <a:r>
              <a:rPr sz="1700" b="0" i="0">
                <a:solidFill>
                  <a:srgbClr val="0F172A"/>
                </a:solidFill>
                <a:latin typeface="Calibri"/>
              </a:rPr>
              <a:t>, sản phẩm bền nhất:</a:t>
            </a:r>
          </a:p>
          <a:p>
            <a:pPr algn="l">
              <a:lnSpc>
                <a:spcPct val="112000"/>
              </a:lnSpc>
              <a:spcAft>
                <a:spcPts val="800"/>
              </a:spcAft>
            </a:pPr>
            <a:r>
              <a:rPr sz="1700" b="0" i="1">
                <a:solidFill>
                  <a:srgbClr val="0F172A"/>
                </a:solidFill>
                <a:latin typeface="Calibri"/>
              </a:rPr>
              <a:t>C → CO</a:t>
            </a:r>
            <a:r>
              <a:rPr sz="1700" b="0" i="1" baseline="-25000">
                <a:solidFill>
                  <a:srgbClr val="0F172A"/>
                </a:solidFill>
                <a:latin typeface="Calibri"/>
              </a:rPr>
              <a:t>2</a:t>
            </a:r>
            <a:r>
              <a:rPr sz="1700" b="0" i="1">
                <a:solidFill>
                  <a:srgbClr val="0F172A"/>
                </a:solidFill>
                <a:latin typeface="Calibri"/>
              </a:rPr>
              <a:t>(g);  H → H</a:t>
            </a:r>
            <a:r>
              <a:rPr sz="1700" b="0" i="1" baseline="-25000">
                <a:solidFill>
                  <a:srgbClr val="0F172A"/>
                </a:solidFill>
                <a:latin typeface="Calibri"/>
              </a:rPr>
              <a:t>2</a:t>
            </a:r>
            <a:r>
              <a:rPr sz="1700" b="0" i="1">
                <a:solidFill>
                  <a:srgbClr val="0F172A"/>
                </a:solidFill>
                <a:latin typeface="Calibri"/>
              </a:rPr>
              <a:t>O(l)</a:t>
            </a:r>
          </a:p>
          <a:p>
            <a:pPr algn="l">
              <a:lnSpc>
                <a:spcPct val="112000"/>
              </a:lnSpc>
              <a:spcAft>
                <a:spcPts val="800"/>
              </a:spcAft>
            </a:pPr>
            <a:r>
              <a:rPr sz="1700" b="0" i="0">
                <a:solidFill>
                  <a:srgbClr val="0F172A"/>
                </a:solidFill>
                <a:latin typeface="Calibri"/>
              </a:rPr>
              <a:t>Luôn có Δ</a:t>
            </a:r>
            <a:r>
              <a:rPr sz="1700" b="0" i="0" baseline="-25000">
                <a:solidFill>
                  <a:srgbClr val="0F172A"/>
                </a:solidFill>
                <a:latin typeface="Calibri"/>
              </a:rPr>
              <a:t>c</a:t>
            </a:r>
            <a:r>
              <a:rPr sz="1700" b="0" i="0">
                <a:solidFill>
                  <a:srgbClr val="0F172A"/>
                </a:solidFill>
                <a:latin typeface="Calibri"/>
              </a:rPr>
              <a:t>H° &lt; 0</a:t>
            </a:r>
          </a:p>
        </p:txBody>
      </p:sp>
      <p:sp>
        <p:nvSpPr>
          <p:cNvPr id="14" name="FormulaBox"/>
          <p:cNvSpPr/>
          <p:nvPr/>
        </p:nvSpPr>
        <p:spPr>
          <a:xfrm>
            <a:off x="1234440" y="4709160"/>
            <a:ext cx="969264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200" b="1" i="0">
                <a:solidFill>
                  <a:srgbClr val="C8101E"/>
                </a:solidFill>
                <a:latin typeface="Calibri"/>
              </a:rPr>
              <a:t>Δ</a:t>
            </a:r>
            <a:r>
              <a:rPr sz="2200" b="1" i="0" baseline="-25000">
                <a:solidFill>
                  <a:srgbClr val="C8101E"/>
                </a:solidFill>
                <a:latin typeface="Calibri"/>
              </a:rPr>
              <a:t>f</a:t>
            </a:r>
            <a:r>
              <a:rPr sz="2200" b="1" i="0">
                <a:solidFill>
                  <a:srgbClr val="C8101E"/>
                </a:solidFill>
                <a:latin typeface="Calibri"/>
              </a:rPr>
              <a:t>H° (đơn chất bền nhất) = 0    —    O</a:t>
            </a:r>
            <a:r>
              <a:rPr sz="2200" b="1" i="0" baseline="-25000">
                <a:solidFill>
                  <a:srgbClr val="C8101E"/>
                </a:solidFill>
                <a:latin typeface="Calibri"/>
              </a:rPr>
              <a:t>2</a:t>
            </a:r>
            <a:r>
              <a:rPr sz="2200" b="1" i="0">
                <a:solidFill>
                  <a:srgbClr val="C8101E"/>
                </a:solidFill>
                <a:latin typeface="Calibri"/>
              </a:rPr>
              <a:t>(g), H</a:t>
            </a:r>
            <a:r>
              <a:rPr sz="2200" b="1" i="0" baseline="-25000">
                <a:solidFill>
                  <a:srgbClr val="C8101E"/>
                </a:solidFill>
                <a:latin typeface="Calibri"/>
              </a:rPr>
              <a:t>2</a:t>
            </a:r>
            <a:r>
              <a:rPr sz="2200" b="1" i="0">
                <a:solidFill>
                  <a:srgbClr val="C8101E"/>
                </a:solidFill>
                <a:latin typeface="Calibri"/>
              </a:rPr>
              <a:t>(g), C(graphite)…</a:t>
            </a:r>
          </a:p>
        </p:txBody>
      </p:sp>
      <p:sp>
        <p:nvSpPr>
          <p:cNvPr id="15"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3. Năng lượng liên kết và các enthalpy khác</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FormulaBox"/>
          <p:cNvSpPr/>
          <p:nvPr/>
        </p:nvSpPr>
        <p:spPr>
          <a:xfrm>
            <a:off x="1005840" y="1325880"/>
            <a:ext cx="1014984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200" b="1" i="0">
                <a:solidFill>
                  <a:srgbClr val="C8101E"/>
                </a:solidFill>
                <a:latin typeface="Calibri"/>
              </a:rPr>
              <a:t>E</a:t>
            </a:r>
            <a:r>
              <a:rPr sz="2200" b="1" i="0" baseline="-25000">
                <a:solidFill>
                  <a:srgbClr val="C8101E"/>
                </a:solidFill>
                <a:latin typeface="Calibri"/>
              </a:rPr>
              <a:t>b</a:t>
            </a:r>
            <a:r>
              <a:rPr sz="2200" b="1" i="0">
                <a:solidFill>
                  <a:srgbClr val="C8101E"/>
                </a:solidFill>
                <a:latin typeface="Calibri"/>
              </a:rPr>
              <a:t>: năng lượng phá vỡ 1 mol liên kết — chất ở THỂ KHÍ (E</a:t>
            </a:r>
            <a:r>
              <a:rPr sz="2200" b="1" i="0" baseline="-25000">
                <a:solidFill>
                  <a:srgbClr val="C8101E"/>
                </a:solidFill>
                <a:latin typeface="Calibri"/>
              </a:rPr>
              <a:t>b</a:t>
            </a:r>
            <a:r>
              <a:rPr sz="2200" b="1" i="0">
                <a:solidFill>
                  <a:srgbClr val="C8101E"/>
                </a:solidFill>
                <a:latin typeface="Calibri"/>
              </a:rPr>
              <a:t> &gt; 0)</a:t>
            </a:r>
          </a:p>
        </p:txBody>
      </p:sp>
      <p:sp>
        <p:nvSpPr>
          <p:cNvPr id="7" name="TextBox 6"/>
          <p:cNvSpPr txBox="1"/>
          <p:nvPr/>
        </p:nvSpPr>
        <p:spPr>
          <a:xfrm>
            <a:off x="640080" y="2468880"/>
            <a:ext cx="11155680" cy="3291840"/>
          </a:xfrm>
          <a:prstGeom prst="rect">
            <a:avLst/>
          </a:prstGeom>
          <a:noFill/>
        </p:spPr>
        <p:txBody>
          <a:bodyPr wrap="square" lIns="25400" rIns="25400" tIns="25400" bIns="25400">
            <a:spAutoFit/>
          </a:bodyPr>
          <a:lstStyle/>
          <a:p>
            <a:pPr algn="l">
              <a:lnSpc>
                <a:spcPct val="112000"/>
              </a:lnSpc>
              <a:spcAft>
                <a:spcPts val="1300"/>
              </a:spcAft>
            </a:pPr>
            <a:r>
              <a:rPr sz="1800" b="0" i="0">
                <a:solidFill>
                  <a:srgbClr val="0F172A"/>
                </a:solidFill>
                <a:latin typeface="Calibri"/>
              </a:rPr>
              <a:t>• Phân tử nhiều liên kết cùng loại (CH</a:t>
            </a:r>
            <a:r>
              <a:rPr sz="1800" b="0" i="0" baseline="-25000">
                <a:solidFill>
                  <a:srgbClr val="0F172A"/>
                </a:solidFill>
                <a:latin typeface="Calibri"/>
              </a:rPr>
              <a:t>4</a:t>
            </a:r>
            <a:r>
              <a:rPr sz="1800" b="0" i="0">
                <a:solidFill>
                  <a:srgbClr val="0F172A"/>
                </a:solidFill>
                <a:latin typeface="Calibri"/>
              </a:rPr>
              <a:t>): dùng giá trị </a:t>
            </a:r>
            <a:r>
              <a:rPr sz="1800" b="1" i="0">
                <a:solidFill>
                  <a:srgbClr val="0F172A"/>
                </a:solidFill>
                <a:latin typeface="Calibri"/>
              </a:rPr>
              <a:t>trung bình</a:t>
            </a:r>
          </a:p>
          <a:p>
            <a:pPr algn="l">
              <a:lnSpc>
                <a:spcPct val="112000"/>
              </a:lnSpc>
              <a:spcAft>
                <a:spcPts val="1300"/>
              </a:spcAft>
            </a:pPr>
            <a:r>
              <a:rPr sz="1800" b="0" i="0">
                <a:solidFill>
                  <a:srgbClr val="0F172A"/>
                </a:solidFill>
                <a:latin typeface="Calibri"/>
              </a:rPr>
              <a:t>• </a:t>
            </a:r>
            <a:r>
              <a:rPr sz="1800" b="1" i="0">
                <a:solidFill>
                  <a:srgbClr val="C8101E"/>
                </a:solidFill>
                <a:latin typeface="Calibri"/>
              </a:rPr>
              <a:t>Enthalpy chuyển pha</a:t>
            </a:r>
            <a:r>
              <a:rPr sz="1800" b="0" i="0">
                <a:solidFill>
                  <a:srgbClr val="0F172A"/>
                </a:solidFill>
                <a:latin typeface="Calibri"/>
              </a:rPr>
              <a:t>: Δ</a:t>
            </a:r>
            <a:r>
              <a:rPr sz="1800" b="0" i="0" baseline="-25000">
                <a:solidFill>
                  <a:srgbClr val="0F172A"/>
                </a:solidFill>
                <a:latin typeface="Calibri"/>
              </a:rPr>
              <a:t>sub</a:t>
            </a:r>
            <a:r>
              <a:rPr sz="1800" b="0" i="0">
                <a:solidFill>
                  <a:srgbClr val="0F172A"/>
                </a:solidFill>
                <a:latin typeface="Calibri"/>
              </a:rPr>
              <a:t>H = Δ</a:t>
            </a:r>
            <a:r>
              <a:rPr sz="1800" b="0" i="0" baseline="-25000">
                <a:solidFill>
                  <a:srgbClr val="0F172A"/>
                </a:solidFill>
                <a:latin typeface="Calibri"/>
              </a:rPr>
              <a:t>fus</a:t>
            </a:r>
            <a:r>
              <a:rPr sz="1800" b="0" i="0">
                <a:solidFill>
                  <a:srgbClr val="0F172A"/>
                </a:solidFill>
                <a:latin typeface="Calibri"/>
              </a:rPr>
              <a:t>H + Δ</a:t>
            </a:r>
            <a:r>
              <a:rPr sz="1800" b="0" i="0" baseline="-25000">
                <a:solidFill>
                  <a:srgbClr val="0F172A"/>
                </a:solidFill>
                <a:latin typeface="Calibri"/>
              </a:rPr>
              <a:t>vap</a:t>
            </a:r>
            <a:r>
              <a:rPr sz="1800" b="0" i="0">
                <a:solidFill>
                  <a:srgbClr val="0F172A"/>
                </a:solidFill>
                <a:latin typeface="Calibri"/>
              </a:rPr>
              <a:t>H (cùng nhiệt độ)</a:t>
            </a:r>
          </a:p>
          <a:p>
            <a:pPr algn="l">
              <a:lnSpc>
                <a:spcPct val="112000"/>
              </a:lnSpc>
              <a:spcAft>
                <a:spcPts val="1300"/>
              </a:spcAft>
            </a:pPr>
            <a:r>
              <a:rPr sz="1800" b="0" i="0">
                <a:solidFill>
                  <a:srgbClr val="0F172A"/>
                </a:solidFill>
                <a:latin typeface="Calibri"/>
              </a:rPr>
              <a:t>• </a:t>
            </a:r>
            <a:r>
              <a:rPr sz="1800" b="1" i="0">
                <a:solidFill>
                  <a:srgbClr val="C8101E"/>
                </a:solidFill>
                <a:latin typeface="Calibri"/>
              </a:rPr>
              <a:t>Enthalpy hòa tan</a:t>
            </a:r>
            <a:r>
              <a:rPr sz="1800" b="0" i="0">
                <a:solidFill>
                  <a:srgbClr val="0F172A"/>
                </a:solidFill>
                <a:latin typeface="Calibri"/>
              </a:rPr>
              <a:t> = phá mạng lưới (+) + hydrate hóa (−) → dấu tùy chất</a:t>
            </a:r>
          </a:p>
          <a:p>
            <a:pPr algn="l">
              <a:lnSpc>
                <a:spcPct val="112000"/>
              </a:lnSpc>
              <a:spcAft>
                <a:spcPts val="1300"/>
              </a:spcAft>
            </a:pPr>
            <a:r>
              <a:rPr sz="1800" b="0" i="0">
                <a:solidFill>
                  <a:srgbClr val="0F172A"/>
                </a:solidFill>
                <a:latin typeface="Calibri"/>
              </a:rPr>
              <a:t>• </a:t>
            </a:r>
            <a:r>
              <a:rPr sz="1800" b="1" i="0">
                <a:solidFill>
                  <a:srgbClr val="C8101E"/>
                </a:solidFill>
                <a:latin typeface="Calibri"/>
              </a:rPr>
              <a:t>Enthalpy trung hòa</a:t>
            </a:r>
            <a:r>
              <a:rPr sz="1800" b="0" i="0">
                <a:solidFill>
                  <a:srgbClr val="0F172A"/>
                </a:solidFill>
                <a:latin typeface="Calibri"/>
              </a:rPr>
              <a:t>: acid mạnh + base mạnh ≈ </a:t>
            </a:r>
            <a:r>
              <a:rPr sz="1800" b="1" i="0">
                <a:solidFill>
                  <a:srgbClr val="0F172A"/>
                </a:solidFill>
                <a:latin typeface="Calibri"/>
              </a:rPr>
              <a:t>−57,3 kJ/mol</a:t>
            </a:r>
            <a:r>
              <a:rPr sz="1800" b="0" i="0">
                <a:solidFill>
                  <a:srgbClr val="0F172A"/>
                </a:solidFill>
                <a:latin typeface="Calibri"/>
              </a:rPr>
              <a:t> — bản chất H</a:t>
            </a:r>
            <a:r>
              <a:rPr sz="1800" b="0" i="0" baseline="30000">
                <a:solidFill>
                  <a:srgbClr val="0F172A"/>
                </a:solidFill>
                <a:latin typeface="Calibri"/>
              </a:rPr>
              <a:t>+</a:t>
            </a:r>
            <a:r>
              <a:rPr sz="1800" b="0" i="0">
                <a:solidFill>
                  <a:srgbClr val="0F172A"/>
                </a:solidFill>
                <a:latin typeface="Calibri"/>
              </a:rPr>
              <a:t> + OH</a:t>
            </a:r>
            <a:r>
              <a:rPr sz="1800" b="0" i="0" baseline="30000">
                <a:solidFill>
                  <a:srgbClr val="0F172A"/>
                </a:solidFill>
                <a:latin typeface="Calibri"/>
              </a:rPr>
              <a:t>−</a:t>
            </a:r>
            <a:r>
              <a:rPr sz="1800" b="0" i="0">
                <a:solidFill>
                  <a:srgbClr val="0F172A"/>
                </a:solidFill>
                <a:latin typeface="Calibri"/>
              </a:rPr>
              <a:t> → H</a:t>
            </a:r>
            <a:r>
              <a:rPr sz="1800" b="0" i="0" baseline="-25000">
                <a:solidFill>
                  <a:srgbClr val="0F172A"/>
                </a:solidFill>
                <a:latin typeface="Calibri"/>
              </a:rPr>
              <a:t>2</a:t>
            </a:r>
            <a:r>
              <a:rPr sz="1800" b="0" i="0">
                <a:solidFill>
                  <a:srgbClr val="0F172A"/>
                </a:solidFill>
                <a:latin typeface="Calibri"/>
              </a:rPr>
              <a:t>O</a:t>
            </a:r>
          </a:p>
          <a:p>
            <a:pPr algn="l">
              <a:lnSpc>
                <a:spcPct val="112000"/>
              </a:lnSpc>
              <a:spcAft>
                <a:spcPts val="1300"/>
              </a:spcAft>
            </a:pPr>
            <a:r>
              <a:rPr sz="1800" b="0" i="0">
                <a:solidFill>
                  <a:srgbClr val="0F172A"/>
                </a:solidFill>
                <a:latin typeface="Calibri"/>
              </a:rPr>
              <a:t>• Năng lượng ion hóa I, ái lực electron E</a:t>
            </a:r>
            <a:r>
              <a:rPr sz="1800" b="0" i="0" baseline="-25000">
                <a:solidFill>
                  <a:srgbClr val="0F172A"/>
                </a:solidFill>
                <a:latin typeface="Calibri"/>
              </a:rPr>
              <a:t>ea</a:t>
            </a:r>
            <a:r>
              <a:rPr sz="1800" b="0" i="0">
                <a:solidFill>
                  <a:srgbClr val="0F172A"/>
                </a:solidFill>
                <a:latin typeface="Calibri"/>
              </a:rPr>
              <a:t>, năng lượng mạng lưới U</a:t>
            </a:r>
            <a:r>
              <a:rPr sz="1800" b="0" i="0" baseline="-25000">
                <a:solidFill>
                  <a:srgbClr val="0F172A"/>
                </a:solidFill>
                <a:latin typeface="Calibri"/>
              </a:rPr>
              <a:t>L</a:t>
            </a:r>
            <a:r>
              <a:rPr sz="1800" b="0" i="0">
                <a:solidFill>
                  <a:srgbClr val="0F172A"/>
                </a:solidFill>
                <a:latin typeface="Calibri"/>
              </a:rPr>
              <a:t> → chu trình Born–Haber</a:t>
            </a:r>
          </a:p>
        </p:txBody>
      </p:sp>
      <p:sp>
        <p:nvSpPr>
          <p:cNvPr id="8"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22</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4. Định luật Hess</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FormulaBox"/>
          <p:cNvSpPr/>
          <p:nvPr/>
        </p:nvSpPr>
        <p:spPr>
          <a:xfrm>
            <a:off x="1005840" y="1325880"/>
            <a:ext cx="10149840" cy="123444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200" b="1" i="0">
                <a:solidFill>
                  <a:srgbClr val="C8101E"/>
                </a:solidFill>
                <a:latin typeface="Calibri"/>
              </a:rPr>
              <a:t>Hiệu ứng nhiệt của phản ứng chỉ phụ thuộc TRẠNG THÁI ĐẦU và CUỐI,</a:t>
            </a:r>
          </a:p>
          <a:p>
            <a:pPr algn="ctr">
              <a:lnSpc>
                <a:spcPct val="110000"/>
              </a:lnSpc>
              <a:spcAft>
                <a:spcPts val="400"/>
              </a:spcAft>
            </a:pPr>
            <a:r>
              <a:rPr sz="2200" b="1" i="0">
                <a:solidFill>
                  <a:srgbClr val="C8101E"/>
                </a:solidFill>
                <a:latin typeface="Calibri"/>
              </a:rPr>
              <a:t>không phụ thuộc con đường tiến hành</a:t>
            </a:r>
          </a:p>
        </p:txBody>
      </p:sp>
      <p:sp>
        <p:nvSpPr>
          <p:cNvPr id="7" name="NodeA"/>
          <p:cNvSpPr/>
          <p:nvPr/>
        </p:nvSpPr>
        <p:spPr>
          <a:xfrm>
            <a:off x="1188720" y="3108960"/>
            <a:ext cx="2377440" cy="868680"/>
          </a:xfrm>
          <a:prstGeom prst="roundRect">
            <a:avLst>
              <a:gd name="adj" fmla="val 2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900" b="1" i="0">
                <a:solidFill>
                  <a:srgbClr val="FFFFFF"/>
                </a:solidFill>
                <a:latin typeface="Calibri"/>
              </a:rPr>
              <a:t>Chất đầu</a:t>
            </a:r>
          </a:p>
        </p:txBody>
      </p:sp>
      <p:sp>
        <p:nvSpPr>
          <p:cNvPr id="8" name="NodeB"/>
          <p:cNvSpPr/>
          <p:nvPr/>
        </p:nvSpPr>
        <p:spPr>
          <a:xfrm>
            <a:off x="8595360" y="3108960"/>
            <a:ext cx="2377440" cy="868680"/>
          </a:xfrm>
          <a:prstGeom prst="roundRect">
            <a:avLst>
              <a:gd name="adj" fmla="val 20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900" b="1" i="0">
                <a:solidFill>
                  <a:srgbClr val="FFFFFF"/>
                </a:solidFill>
                <a:latin typeface="Calibri"/>
              </a:rPr>
              <a:t>Sản phẩm</a:t>
            </a:r>
          </a:p>
        </p:txBody>
      </p:sp>
      <p:sp>
        <p:nvSpPr>
          <p:cNvPr id="9" name="Arrow1"/>
          <p:cNvSpPr/>
          <p:nvPr/>
        </p:nvSpPr>
        <p:spPr>
          <a:xfrm>
            <a:off x="3840480" y="3200400"/>
            <a:ext cx="4480560" cy="685800"/>
          </a:xfrm>
          <a:prstGeom prst="rightArrow">
            <a:avLst>
              <a:gd name="adj1" fmla="val 55000"/>
              <a:gd name="adj2" fmla="val 50000"/>
            </a:avLst>
          </a:prstGeom>
          <a:solidFill>
            <a:srgbClr val="C810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600" b="1" i="0">
                <a:solidFill>
                  <a:srgbClr val="FFFFFF"/>
                </a:solidFill>
                <a:latin typeface="Calibri"/>
              </a:rPr>
              <a:t>Δ</a:t>
            </a:r>
            <a:r>
              <a:rPr sz="1600" b="1" i="0" baseline="-25000">
                <a:solidFill>
                  <a:srgbClr val="FFFFFF"/>
                </a:solidFill>
                <a:latin typeface="Calibri"/>
              </a:rPr>
              <a:t>r</a:t>
            </a:r>
            <a:r>
              <a:rPr sz="1600" b="1" i="0">
                <a:solidFill>
                  <a:srgbClr val="FFFFFF"/>
                </a:solidFill>
                <a:latin typeface="Calibri"/>
              </a:rPr>
              <a:t>H (trực tiếp)</a:t>
            </a:r>
          </a:p>
        </p:txBody>
      </p:sp>
      <p:sp>
        <p:nvSpPr>
          <p:cNvPr id="10" name="NodeC"/>
          <p:cNvSpPr/>
          <p:nvPr/>
        </p:nvSpPr>
        <p:spPr>
          <a:xfrm>
            <a:off x="4892040" y="4709160"/>
            <a:ext cx="2377440" cy="822960"/>
          </a:xfrm>
          <a:prstGeom prst="roundRect">
            <a:avLst>
              <a:gd name="adj" fmla="val 20000"/>
            </a:avLst>
          </a:prstGeom>
          <a:solidFill>
            <a:srgbClr val="10B98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700" b="1" i="0">
                <a:solidFill>
                  <a:srgbClr val="FFFFFF"/>
                </a:solidFill>
                <a:latin typeface="Calibri"/>
              </a:rPr>
              <a:t>Trung gian</a:t>
            </a:r>
          </a:p>
        </p:txBody>
      </p:sp>
      <p:sp>
        <p:nvSpPr>
          <p:cNvPr id="11" name="Lab1"/>
          <p:cNvSpPr txBox="1"/>
          <p:nvPr/>
        </p:nvSpPr>
        <p:spPr>
          <a:xfrm>
            <a:off x="3566160" y="4160520"/>
            <a:ext cx="1463040" cy="457200"/>
          </a:xfrm>
          <a:prstGeom prst="rect">
            <a:avLst/>
          </a:prstGeom>
          <a:noFill/>
        </p:spPr>
        <p:txBody>
          <a:bodyPr wrap="square" lIns="25400" rIns="25400" tIns="25400" bIns="25400">
            <a:spAutoFit/>
          </a:bodyPr>
          <a:lstStyle/>
          <a:p>
            <a:pPr algn="l">
              <a:lnSpc>
                <a:spcPct val="112000"/>
              </a:lnSpc>
              <a:spcAft>
                <a:spcPts val="600"/>
              </a:spcAft>
            </a:pPr>
            <a:r>
              <a:rPr sz="1700" b="1" i="0">
                <a:solidFill>
                  <a:srgbClr val="475569"/>
                </a:solidFill>
                <a:latin typeface="Calibri"/>
              </a:rPr>
              <a:t>ΔH</a:t>
            </a:r>
            <a:r>
              <a:rPr sz="1700" b="1" i="0" baseline="-25000">
                <a:solidFill>
                  <a:srgbClr val="475569"/>
                </a:solidFill>
                <a:latin typeface="Calibri"/>
              </a:rPr>
              <a:t>1</a:t>
            </a:r>
            <a:r>
              <a:rPr sz="1700" b="1" i="0">
                <a:solidFill>
                  <a:srgbClr val="475569"/>
                </a:solidFill>
                <a:latin typeface="Calibri"/>
              </a:rPr>
              <a:t> ↘</a:t>
            </a:r>
          </a:p>
        </p:txBody>
      </p:sp>
      <p:sp>
        <p:nvSpPr>
          <p:cNvPr id="12" name="Lab2"/>
          <p:cNvSpPr txBox="1"/>
          <p:nvPr/>
        </p:nvSpPr>
        <p:spPr>
          <a:xfrm>
            <a:off x="7452360" y="4160520"/>
            <a:ext cx="1463040" cy="457200"/>
          </a:xfrm>
          <a:prstGeom prst="rect">
            <a:avLst/>
          </a:prstGeom>
          <a:noFill/>
        </p:spPr>
        <p:txBody>
          <a:bodyPr wrap="square" lIns="25400" rIns="25400" tIns="25400" bIns="25400">
            <a:spAutoFit/>
          </a:bodyPr>
          <a:lstStyle/>
          <a:p>
            <a:pPr algn="l">
              <a:lnSpc>
                <a:spcPct val="112000"/>
              </a:lnSpc>
              <a:spcAft>
                <a:spcPts val="600"/>
              </a:spcAft>
            </a:pPr>
            <a:r>
              <a:rPr sz="1700" b="1" i="0">
                <a:solidFill>
                  <a:srgbClr val="475569"/>
                </a:solidFill>
                <a:latin typeface="Calibri"/>
              </a:rPr>
              <a:t>↗ ΔH</a:t>
            </a:r>
            <a:r>
              <a:rPr sz="1700" b="1" i="0" baseline="-25000">
                <a:solidFill>
                  <a:srgbClr val="475569"/>
                </a:solidFill>
                <a:latin typeface="Calibri"/>
              </a:rPr>
              <a:t>2</a:t>
            </a:r>
          </a:p>
        </p:txBody>
      </p:sp>
      <p:sp>
        <p:nvSpPr>
          <p:cNvPr id="13" name="FormulaBox2"/>
          <p:cNvSpPr/>
          <p:nvPr/>
        </p:nvSpPr>
        <p:spPr>
          <a:xfrm>
            <a:off x="1005840" y="5715000"/>
            <a:ext cx="10149840" cy="82296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900" b="1" i="0">
                <a:solidFill>
                  <a:srgbClr val="C8101E"/>
                </a:solidFill>
                <a:latin typeface="Calibri"/>
              </a:rPr>
              <a:t>Δ</a:t>
            </a:r>
            <a:r>
              <a:rPr sz="1900" b="1" i="0" baseline="-25000">
                <a:solidFill>
                  <a:srgbClr val="C8101E"/>
                </a:solidFill>
                <a:latin typeface="Calibri"/>
              </a:rPr>
              <a:t>r</a:t>
            </a:r>
            <a:r>
              <a:rPr sz="1900" b="1" i="0">
                <a:solidFill>
                  <a:srgbClr val="C8101E"/>
                </a:solidFill>
                <a:latin typeface="Calibri"/>
              </a:rPr>
              <a:t>H = ΔH</a:t>
            </a:r>
            <a:r>
              <a:rPr sz="1900" b="1" i="0" baseline="-25000">
                <a:solidFill>
                  <a:srgbClr val="C8101E"/>
                </a:solidFill>
                <a:latin typeface="Calibri"/>
              </a:rPr>
              <a:t>1</a:t>
            </a:r>
            <a:r>
              <a:rPr sz="1900" b="1" i="0">
                <a:solidFill>
                  <a:srgbClr val="C8101E"/>
                </a:solidFill>
                <a:latin typeface="Calibri"/>
              </a:rPr>
              <a:t> + ΔH</a:t>
            </a:r>
            <a:r>
              <a:rPr sz="1900" b="1" i="0" baseline="-25000">
                <a:solidFill>
                  <a:srgbClr val="C8101E"/>
                </a:solidFill>
                <a:latin typeface="Calibri"/>
              </a:rPr>
              <a:t>2</a:t>
            </a:r>
            <a:r>
              <a:rPr sz="1900" b="1" i="0">
                <a:solidFill>
                  <a:srgbClr val="C8101E"/>
                </a:solidFill>
                <a:latin typeface="Calibri"/>
              </a:rPr>
              <a:t>  — được phép cộng, trừ, nhân hệ số, đảo chiều các phương trình</a:t>
            </a:r>
          </a:p>
        </p:txBody>
      </p:sp>
      <p:sp>
        <p:nvSpPr>
          <p:cNvPr id="14"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23</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Luyện tại lớp 2 — Định luật Hess</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TaskBox"/>
          <p:cNvSpPr/>
          <p:nvPr/>
        </p:nvSpPr>
        <p:spPr>
          <a:xfrm>
            <a:off x="640080" y="1325880"/>
            <a:ext cx="10881360" cy="2011680"/>
          </a:xfrm>
          <a:prstGeom prst="roundRect">
            <a:avLst>
              <a:gd name="adj" fmla="val 7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l">
              <a:lnSpc>
                <a:spcPct val="110000"/>
              </a:lnSpc>
              <a:spcAft>
                <a:spcPts val="400"/>
              </a:spcAft>
            </a:pPr>
            <a:r>
              <a:rPr sz="2000" b="0" i="0">
                <a:solidFill>
                  <a:srgbClr val="FFFFFF"/>
                </a:solidFill>
                <a:latin typeface="Calibri"/>
              </a:rPr>
              <a:t>Cho:  (1) C(graphite) + O</a:t>
            </a:r>
            <a:r>
              <a:rPr sz="2000" b="0" i="0" baseline="-25000">
                <a:solidFill>
                  <a:srgbClr val="FFFFFF"/>
                </a:solidFill>
                <a:latin typeface="Calibri"/>
              </a:rPr>
              <a:t>2</a:t>
            </a:r>
            <a:r>
              <a:rPr sz="2000" b="0" i="0">
                <a:solidFill>
                  <a:srgbClr val="FFFFFF"/>
                </a:solidFill>
                <a:latin typeface="Calibri"/>
              </a:rPr>
              <a:t>(g) → CO</a:t>
            </a:r>
            <a:r>
              <a:rPr sz="2000" b="0" i="0" baseline="-25000">
                <a:solidFill>
                  <a:srgbClr val="FFFFFF"/>
                </a:solidFill>
                <a:latin typeface="Calibri"/>
              </a:rPr>
              <a:t>2</a:t>
            </a:r>
            <a:r>
              <a:rPr sz="2000" b="0" i="0">
                <a:solidFill>
                  <a:srgbClr val="FFFFFF"/>
                </a:solidFill>
                <a:latin typeface="Calibri"/>
              </a:rPr>
              <a:t>(g)        Δ</a:t>
            </a:r>
            <a:r>
              <a:rPr sz="2000" b="0" i="0" baseline="-25000">
                <a:solidFill>
                  <a:srgbClr val="FFFFFF"/>
                </a:solidFill>
                <a:latin typeface="Calibri"/>
              </a:rPr>
              <a:t>r</a:t>
            </a:r>
            <a:r>
              <a:rPr sz="2000" b="0" i="0">
                <a:solidFill>
                  <a:srgbClr val="FFFFFF"/>
                </a:solidFill>
                <a:latin typeface="Calibri"/>
              </a:rPr>
              <a:t>H°</a:t>
            </a:r>
            <a:r>
              <a:rPr sz="2000" b="0" i="0" baseline="-25000">
                <a:solidFill>
                  <a:srgbClr val="FFFFFF"/>
                </a:solidFill>
                <a:latin typeface="Calibri"/>
              </a:rPr>
              <a:t>1</a:t>
            </a:r>
            <a:r>
              <a:rPr sz="2000" b="0" i="0">
                <a:solidFill>
                  <a:srgbClr val="FFFFFF"/>
                </a:solidFill>
                <a:latin typeface="Calibri"/>
              </a:rPr>
              <a:t> = −393,5 kJ</a:t>
            </a:r>
          </a:p>
          <a:p>
            <a:pPr algn="l">
              <a:lnSpc>
                <a:spcPct val="110000"/>
              </a:lnSpc>
              <a:spcAft>
                <a:spcPts val="400"/>
              </a:spcAft>
            </a:pPr>
            <a:r>
              <a:rPr sz="2000" b="0" i="0">
                <a:solidFill>
                  <a:srgbClr val="FFFFFF"/>
                </a:solidFill>
                <a:latin typeface="Calibri"/>
              </a:rPr>
              <a:t>        (2) CO(g) + ½O</a:t>
            </a:r>
            <a:r>
              <a:rPr sz="2000" b="0" i="0" baseline="-25000">
                <a:solidFill>
                  <a:srgbClr val="FFFFFF"/>
                </a:solidFill>
                <a:latin typeface="Calibri"/>
              </a:rPr>
              <a:t>2</a:t>
            </a:r>
            <a:r>
              <a:rPr sz="2000" b="0" i="0">
                <a:solidFill>
                  <a:srgbClr val="FFFFFF"/>
                </a:solidFill>
                <a:latin typeface="Calibri"/>
              </a:rPr>
              <a:t>(g) → CO</a:t>
            </a:r>
            <a:r>
              <a:rPr sz="2000" b="0" i="0" baseline="-25000">
                <a:solidFill>
                  <a:srgbClr val="FFFFFF"/>
                </a:solidFill>
                <a:latin typeface="Calibri"/>
              </a:rPr>
              <a:t>2</a:t>
            </a:r>
            <a:r>
              <a:rPr sz="2000" b="0" i="0">
                <a:solidFill>
                  <a:srgbClr val="FFFFFF"/>
                </a:solidFill>
                <a:latin typeface="Calibri"/>
              </a:rPr>
              <a:t>(g)            Δ</a:t>
            </a:r>
            <a:r>
              <a:rPr sz="2000" b="0" i="0" baseline="-25000">
                <a:solidFill>
                  <a:srgbClr val="FFFFFF"/>
                </a:solidFill>
                <a:latin typeface="Calibri"/>
              </a:rPr>
              <a:t>r</a:t>
            </a:r>
            <a:r>
              <a:rPr sz="2000" b="0" i="0">
                <a:solidFill>
                  <a:srgbClr val="FFFFFF"/>
                </a:solidFill>
                <a:latin typeface="Calibri"/>
              </a:rPr>
              <a:t>H°</a:t>
            </a:r>
            <a:r>
              <a:rPr sz="2000" b="0" i="0" baseline="-25000">
                <a:solidFill>
                  <a:srgbClr val="FFFFFF"/>
                </a:solidFill>
                <a:latin typeface="Calibri"/>
              </a:rPr>
              <a:t>2</a:t>
            </a:r>
            <a:r>
              <a:rPr sz="2000" b="0" i="0">
                <a:solidFill>
                  <a:srgbClr val="FFFFFF"/>
                </a:solidFill>
                <a:latin typeface="Calibri"/>
              </a:rPr>
              <a:t> = −283,0 kJ</a:t>
            </a:r>
          </a:p>
          <a:p>
            <a:pPr algn="l">
              <a:lnSpc>
                <a:spcPct val="110000"/>
              </a:lnSpc>
              <a:spcAft>
                <a:spcPts val="400"/>
              </a:spcAft>
            </a:pPr>
            <a:r>
              <a:rPr sz="2000" b="0" i="0">
                <a:solidFill>
                  <a:srgbClr val="FFFFFF"/>
                </a:solidFill>
                <a:latin typeface="Calibri"/>
              </a:rPr>
              <a:t>Tính Δ</a:t>
            </a:r>
            <a:r>
              <a:rPr sz="2000" b="0" i="0" baseline="-25000">
                <a:solidFill>
                  <a:srgbClr val="FFFFFF"/>
                </a:solidFill>
                <a:latin typeface="Calibri"/>
              </a:rPr>
              <a:t>f</a:t>
            </a:r>
            <a:r>
              <a:rPr sz="2000" b="0" i="0">
                <a:solidFill>
                  <a:srgbClr val="FFFFFF"/>
                </a:solidFill>
                <a:latin typeface="Calibri"/>
              </a:rPr>
              <a:t>H° của CO(g).</a:t>
            </a:r>
          </a:p>
        </p:txBody>
      </p:sp>
      <p:sp>
        <p:nvSpPr>
          <p:cNvPr id="7" name="TimeBadge"/>
          <p:cNvSpPr/>
          <p:nvPr/>
        </p:nvSpPr>
        <p:spPr>
          <a:xfrm>
            <a:off x="9189720" y="384048"/>
            <a:ext cx="2377440" cy="457200"/>
          </a:xfrm>
          <a:prstGeom prst="roundRect">
            <a:avLst>
              <a:gd name="adj" fmla="val 50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200" b="1" i="0">
                <a:solidFill>
                  <a:srgbClr val="FFFFFF"/>
                </a:solidFill>
                <a:latin typeface="Calibri"/>
              </a:rPr>
              <a:t>⏱ 5 phút — cặp đôi</a:t>
            </a:r>
          </a:p>
        </p:txBody>
      </p:sp>
      <p:sp>
        <p:nvSpPr>
          <p:cNvPr id="8" name="TextBox 7"/>
          <p:cNvSpPr txBox="1"/>
          <p:nvPr/>
        </p:nvSpPr>
        <p:spPr>
          <a:xfrm>
            <a:off x="822960" y="3657600"/>
            <a:ext cx="10515600" cy="1463040"/>
          </a:xfrm>
          <a:prstGeom prst="rect">
            <a:avLst/>
          </a:prstGeom>
          <a:noFill/>
        </p:spPr>
        <p:txBody>
          <a:bodyPr wrap="square" lIns="25400" rIns="25400" tIns="25400" bIns="25400">
            <a:spAutoFit/>
          </a:bodyPr>
          <a:lstStyle/>
          <a:p>
            <a:pPr algn="l">
              <a:lnSpc>
                <a:spcPct val="112000"/>
              </a:lnSpc>
              <a:spcAft>
                <a:spcPts val="1000"/>
              </a:spcAft>
            </a:pPr>
            <a:r>
              <a:rPr sz="1900" b="1" i="0">
                <a:solidFill>
                  <a:srgbClr val="0F172A"/>
                </a:solidFill>
                <a:latin typeface="Calibri"/>
              </a:rPr>
              <a:t>Gợi ý:</a:t>
            </a:r>
            <a:r>
              <a:rPr sz="1900" b="0" i="0">
                <a:solidFill>
                  <a:srgbClr val="0F172A"/>
                </a:solidFill>
                <a:latin typeface="Calibri"/>
              </a:rPr>
              <a:t> phản ứng cần tìm là  C(graphite) + ½O</a:t>
            </a:r>
            <a:r>
              <a:rPr sz="1900" b="0" i="0" baseline="-25000">
                <a:solidFill>
                  <a:srgbClr val="0F172A"/>
                </a:solidFill>
                <a:latin typeface="Calibri"/>
              </a:rPr>
              <a:t>2</a:t>
            </a:r>
            <a:r>
              <a:rPr sz="1900" b="0" i="0">
                <a:solidFill>
                  <a:srgbClr val="0F172A"/>
                </a:solidFill>
                <a:latin typeface="Calibri"/>
              </a:rPr>
              <a:t>(g) → CO(g).</a:t>
            </a:r>
          </a:p>
          <a:p>
            <a:pPr algn="l">
              <a:lnSpc>
                <a:spcPct val="112000"/>
              </a:lnSpc>
              <a:spcAft>
                <a:spcPts val="1000"/>
              </a:spcAft>
            </a:pPr>
            <a:r>
              <a:rPr sz="1900" b="0" i="0">
                <a:solidFill>
                  <a:srgbClr val="0F172A"/>
                </a:solidFill>
                <a:latin typeface="Calibri"/>
              </a:rPr>
              <a:t>Tổ hợp thế nào từ (1) và (2) để khử được CO</a:t>
            </a:r>
            <a:r>
              <a:rPr sz="1900" b="0" i="0" baseline="-25000">
                <a:solidFill>
                  <a:srgbClr val="0F172A"/>
                </a:solidFill>
                <a:latin typeface="Calibri"/>
              </a:rPr>
              <a:t>2</a:t>
            </a:r>
            <a:r>
              <a:rPr sz="1900" b="0" i="0">
                <a:solidFill>
                  <a:srgbClr val="0F172A"/>
                </a:solidFill>
                <a:latin typeface="Calibri"/>
              </a:rPr>
              <a:t>?</a:t>
            </a:r>
          </a:p>
        </p:txBody>
      </p:sp>
      <p:sp>
        <p:nvSpPr>
          <p:cNvPr id="9"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24</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5. Ba công thức tính Δ</a:t>
            </a:r>
            <a:r>
              <a:rPr sz="2700" b="1" i="0" baseline="-25000">
                <a:solidFill>
                  <a:srgbClr val="0F172A"/>
                </a:solidFill>
                <a:latin typeface="Calibri"/>
              </a:rPr>
              <a:t>r</a:t>
            </a:r>
            <a:r>
              <a:rPr sz="2700" b="1" i="0">
                <a:solidFill>
                  <a:srgbClr val="0F172A"/>
                </a:solidFill>
                <a:latin typeface="Calibri"/>
              </a:rPr>
              <a:t>H° — TRỌNG TÂM</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FormulaBox"/>
          <p:cNvSpPr/>
          <p:nvPr/>
        </p:nvSpPr>
        <p:spPr>
          <a:xfrm>
            <a:off x="777240" y="1371600"/>
            <a:ext cx="10607040" cy="91440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100" b="1" i="0">
                <a:solidFill>
                  <a:srgbClr val="C8101E"/>
                </a:solidFill>
                <a:latin typeface="Calibri"/>
              </a:rPr>
              <a:t>Theo enthalpy tạo thành:   Δ</a:t>
            </a:r>
            <a:r>
              <a:rPr sz="2100" b="1" i="0" baseline="-25000">
                <a:solidFill>
                  <a:srgbClr val="C8101E"/>
                </a:solidFill>
                <a:latin typeface="Calibri"/>
              </a:rPr>
              <a:t>r</a:t>
            </a:r>
            <a:r>
              <a:rPr sz="2100" b="1" i="0">
                <a:solidFill>
                  <a:srgbClr val="C8101E"/>
                </a:solidFill>
                <a:latin typeface="Calibri"/>
              </a:rPr>
              <a:t>H° = Σ Δ</a:t>
            </a:r>
            <a:r>
              <a:rPr sz="2100" b="1" i="0" baseline="-25000">
                <a:solidFill>
                  <a:srgbClr val="C8101E"/>
                </a:solidFill>
                <a:latin typeface="Calibri"/>
              </a:rPr>
              <a:t>f</a:t>
            </a:r>
            <a:r>
              <a:rPr sz="2100" b="1" i="0">
                <a:solidFill>
                  <a:srgbClr val="C8101E"/>
                </a:solidFill>
                <a:latin typeface="Calibri"/>
              </a:rPr>
              <a:t>H°(sản phẩm) − Σ Δ</a:t>
            </a:r>
            <a:r>
              <a:rPr sz="2100" b="1" i="0" baseline="-25000">
                <a:solidFill>
                  <a:srgbClr val="C8101E"/>
                </a:solidFill>
                <a:latin typeface="Calibri"/>
              </a:rPr>
              <a:t>f</a:t>
            </a:r>
            <a:r>
              <a:rPr sz="2100" b="1" i="0">
                <a:solidFill>
                  <a:srgbClr val="C8101E"/>
                </a:solidFill>
                <a:latin typeface="Calibri"/>
              </a:rPr>
              <a:t>H°(chất đầu)</a:t>
            </a:r>
          </a:p>
        </p:txBody>
      </p:sp>
      <p:sp>
        <p:nvSpPr>
          <p:cNvPr id="7" name="FormulaBox2"/>
          <p:cNvSpPr/>
          <p:nvPr/>
        </p:nvSpPr>
        <p:spPr>
          <a:xfrm>
            <a:off x="777240" y="2514600"/>
            <a:ext cx="10607040" cy="91440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100" b="1" i="0">
                <a:solidFill>
                  <a:srgbClr val="C8101E"/>
                </a:solidFill>
                <a:latin typeface="Calibri"/>
              </a:rPr>
              <a:t>Theo enthalpy đốt cháy:   Δ</a:t>
            </a:r>
            <a:r>
              <a:rPr sz="2100" b="1" i="0" baseline="-25000">
                <a:solidFill>
                  <a:srgbClr val="C8101E"/>
                </a:solidFill>
                <a:latin typeface="Calibri"/>
              </a:rPr>
              <a:t>r</a:t>
            </a:r>
            <a:r>
              <a:rPr sz="2100" b="1" i="0">
                <a:solidFill>
                  <a:srgbClr val="C8101E"/>
                </a:solidFill>
                <a:latin typeface="Calibri"/>
              </a:rPr>
              <a:t>H° = Σ Δ</a:t>
            </a:r>
            <a:r>
              <a:rPr sz="2100" b="1" i="0" baseline="-25000">
                <a:solidFill>
                  <a:srgbClr val="C8101E"/>
                </a:solidFill>
                <a:latin typeface="Calibri"/>
              </a:rPr>
              <a:t>c</a:t>
            </a:r>
            <a:r>
              <a:rPr sz="2100" b="1" i="0">
                <a:solidFill>
                  <a:srgbClr val="C8101E"/>
                </a:solidFill>
                <a:latin typeface="Calibri"/>
              </a:rPr>
              <a:t>H°(chất đầu) − Σ Δ</a:t>
            </a:r>
            <a:r>
              <a:rPr sz="2100" b="1" i="0" baseline="-25000">
                <a:solidFill>
                  <a:srgbClr val="C8101E"/>
                </a:solidFill>
                <a:latin typeface="Calibri"/>
              </a:rPr>
              <a:t>c</a:t>
            </a:r>
            <a:r>
              <a:rPr sz="2100" b="1" i="0">
                <a:solidFill>
                  <a:srgbClr val="C8101E"/>
                </a:solidFill>
                <a:latin typeface="Calibri"/>
              </a:rPr>
              <a:t>H°(sản phẩm)</a:t>
            </a:r>
          </a:p>
        </p:txBody>
      </p:sp>
      <p:sp>
        <p:nvSpPr>
          <p:cNvPr id="8" name="FormulaBox3"/>
          <p:cNvSpPr/>
          <p:nvPr/>
        </p:nvSpPr>
        <p:spPr>
          <a:xfrm>
            <a:off x="777240" y="3657600"/>
            <a:ext cx="10607040" cy="91440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100" b="1" i="0">
                <a:solidFill>
                  <a:srgbClr val="C8101E"/>
                </a:solidFill>
                <a:latin typeface="Calibri"/>
              </a:rPr>
              <a:t>Theo năng lượng liên kết (chất khí):   Δ</a:t>
            </a:r>
            <a:r>
              <a:rPr sz="2100" b="1" i="0" baseline="-25000">
                <a:solidFill>
                  <a:srgbClr val="C8101E"/>
                </a:solidFill>
                <a:latin typeface="Calibri"/>
              </a:rPr>
              <a:t>r</a:t>
            </a:r>
            <a:r>
              <a:rPr sz="2100" b="1" i="0">
                <a:solidFill>
                  <a:srgbClr val="C8101E"/>
                </a:solidFill>
                <a:latin typeface="Calibri"/>
              </a:rPr>
              <a:t>H° = Σ E</a:t>
            </a:r>
            <a:r>
              <a:rPr sz="2100" b="1" i="0" baseline="-25000">
                <a:solidFill>
                  <a:srgbClr val="C8101E"/>
                </a:solidFill>
                <a:latin typeface="Calibri"/>
              </a:rPr>
              <a:t>b</a:t>
            </a:r>
            <a:r>
              <a:rPr sz="2100" b="1" i="0">
                <a:solidFill>
                  <a:srgbClr val="C8101E"/>
                </a:solidFill>
                <a:latin typeface="Calibri"/>
              </a:rPr>
              <a:t>(chất đầu) − Σ E</a:t>
            </a:r>
            <a:r>
              <a:rPr sz="2100" b="1" i="0" baseline="-25000">
                <a:solidFill>
                  <a:srgbClr val="C8101E"/>
                </a:solidFill>
                <a:latin typeface="Calibri"/>
              </a:rPr>
              <a:t>b</a:t>
            </a:r>
            <a:r>
              <a:rPr sz="2100" b="1" i="0">
                <a:solidFill>
                  <a:srgbClr val="C8101E"/>
                </a:solidFill>
                <a:latin typeface="Calibri"/>
              </a:rPr>
              <a:t>(sản phẩm)</a:t>
            </a:r>
          </a:p>
        </p:txBody>
      </p:sp>
      <p:sp>
        <p:nvSpPr>
          <p:cNvPr id="9" name="TextBox 8"/>
          <p:cNvSpPr txBox="1"/>
          <p:nvPr/>
        </p:nvSpPr>
        <p:spPr>
          <a:xfrm>
            <a:off x="640080" y="4800600"/>
            <a:ext cx="10972800" cy="164592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Mỗi số hạng nhân với </a:t>
            </a:r>
            <a:r>
              <a:rPr sz="1700" b="1" i="0">
                <a:solidFill>
                  <a:srgbClr val="0F172A"/>
                </a:solidFill>
                <a:latin typeface="Calibri"/>
              </a:rPr>
              <a:t>hệ số tỉ lượng</a:t>
            </a:r>
          </a:p>
          <a:p>
            <a:pPr algn="l">
              <a:lnSpc>
                <a:spcPct val="112000"/>
              </a:lnSpc>
              <a:spcAft>
                <a:spcPts val="1000"/>
              </a:spcAft>
            </a:pPr>
            <a:r>
              <a:rPr sz="1700" b="0" i="0">
                <a:solidFill>
                  <a:srgbClr val="0F172A"/>
                </a:solidFill>
                <a:latin typeface="Calibri"/>
              </a:rPr>
              <a:t>• Chú ý </a:t>
            </a:r>
            <a:r>
              <a:rPr sz="1700" b="1" i="0">
                <a:solidFill>
                  <a:srgbClr val="0F172A"/>
                </a:solidFill>
                <a:latin typeface="Calibri"/>
              </a:rPr>
              <a:t>chiều ngược nhau</a:t>
            </a:r>
            <a:r>
              <a:rPr sz="1700" b="0" i="0">
                <a:solidFill>
                  <a:srgbClr val="0F172A"/>
                </a:solidFill>
                <a:latin typeface="Calibri"/>
              </a:rPr>
              <a:t>: nhiệt sinh (sp − cđ) ≠ nhiệt cháy/liên kết (cđ − sp)</a:t>
            </a:r>
          </a:p>
          <a:p>
            <a:pPr algn="l">
              <a:lnSpc>
                <a:spcPct val="112000"/>
              </a:lnSpc>
              <a:spcAft>
                <a:spcPts val="1000"/>
              </a:spcAft>
            </a:pPr>
            <a:r>
              <a:rPr sz="1700" b="0" i="0">
                <a:solidFill>
                  <a:srgbClr val="0F172A"/>
                </a:solidFill>
                <a:latin typeface="Calibri"/>
              </a:rPr>
              <a:t>• Công thức liên kết chỉ </a:t>
            </a:r>
            <a:r>
              <a:rPr sz="1700" b="1" i="0">
                <a:solidFill>
                  <a:srgbClr val="0F172A"/>
                </a:solidFill>
                <a:latin typeface="Calibri"/>
              </a:rPr>
              <a:t>gần đúng</a:t>
            </a:r>
            <a:r>
              <a:rPr sz="1700" b="0" i="0">
                <a:solidFill>
                  <a:srgbClr val="0F172A"/>
                </a:solidFill>
                <a:latin typeface="Calibri"/>
              </a:rPr>
              <a:t> và chỉ dùng cho </a:t>
            </a:r>
            <a:r>
              <a:rPr sz="1700" b="1" i="0">
                <a:solidFill>
                  <a:srgbClr val="0F172A"/>
                </a:solidFill>
                <a:latin typeface="Calibri"/>
              </a:rPr>
              <a:t>chất khí</a:t>
            </a:r>
          </a:p>
        </p:txBody>
      </p:sp>
      <p:sp>
        <p:nvSpPr>
          <p:cNvPr id="10"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25</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6. Chu trình Born–Haber (NaCl)</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Step1"/>
          <p:cNvSpPr/>
          <p:nvPr/>
        </p:nvSpPr>
        <p:spPr>
          <a:xfrm>
            <a:off x="457200" y="1463040"/>
            <a:ext cx="2395728" cy="1371600"/>
          </a:xfrm>
          <a:prstGeom prst="chevron">
            <a:avLst>
              <a:gd name="adj" fmla="val 28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400" b="0" i="0">
                <a:solidFill>
                  <a:srgbClr val="FFFFFF"/>
                </a:solidFill>
                <a:latin typeface="Calibri"/>
              </a:rPr>
              <a:t>Na(s) → Na(g)</a:t>
            </a:r>
          </a:p>
          <a:p>
            <a:pPr algn="ctr">
              <a:lnSpc>
                <a:spcPct val="110000"/>
              </a:lnSpc>
              <a:spcAft>
                <a:spcPts val="400"/>
              </a:spcAft>
            </a:pPr>
            <a:r>
              <a:rPr sz="1400" b="1" i="0">
                <a:solidFill>
                  <a:srgbClr val="FFFFFF"/>
                </a:solidFill>
                <a:latin typeface="Calibri"/>
              </a:rPr>
              <a:t>Δ</a:t>
            </a:r>
            <a:r>
              <a:rPr sz="1400" b="1" i="0" baseline="-25000">
                <a:solidFill>
                  <a:srgbClr val="FFFFFF"/>
                </a:solidFill>
                <a:latin typeface="Calibri"/>
              </a:rPr>
              <a:t>sub</a:t>
            </a:r>
            <a:r>
              <a:rPr sz="1400" b="1" i="0">
                <a:solidFill>
                  <a:srgbClr val="FFFFFF"/>
                </a:solidFill>
                <a:latin typeface="Calibri"/>
              </a:rPr>
              <a:t>H = +107</a:t>
            </a:r>
          </a:p>
        </p:txBody>
      </p:sp>
      <p:sp>
        <p:nvSpPr>
          <p:cNvPr id="7" name="Step2"/>
          <p:cNvSpPr/>
          <p:nvPr/>
        </p:nvSpPr>
        <p:spPr>
          <a:xfrm>
            <a:off x="2761488" y="1463040"/>
            <a:ext cx="2395728" cy="1371600"/>
          </a:xfrm>
          <a:prstGeom prst="chevron">
            <a:avLst>
              <a:gd name="adj" fmla="val 28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400" b="0" i="0">
                <a:solidFill>
                  <a:srgbClr val="FFFFFF"/>
                </a:solidFill>
                <a:latin typeface="Calibri"/>
              </a:rPr>
              <a:t>½Cl</a:t>
            </a:r>
            <a:r>
              <a:rPr sz="1400" b="0" i="0" baseline="-25000">
                <a:solidFill>
                  <a:srgbClr val="FFFFFF"/>
                </a:solidFill>
                <a:latin typeface="Calibri"/>
              </a:rPr>
              <a:t>2</a:t>
            </a:r>
            <a:r>
              <a:rPr sz="1400" b="0" i="0">
                <a:solidFill>
                  <a:srgbClr val="FFFFFF"/>
                </a:solidFill>
                <a:latin typeface="Calibri"/>
              </a:rPr>
              <a:t> → Cl(g)</a:t>
            </a:r>
          </a:p>
          <a:p>
            <a:pPr algn="ctr">
              <a:lnSpc>
                <a:spcPct val="110000"/>
              </a:lnSpc>
              <a:spcAft>
                <a:spcPts val="400"/>
              </a:spcAft>
            </a:pPr>
            <a:r>
              <a:rPr sz="1400" b="1" i="0">
                <a:solidFill>
                  <a:srgbClr val="FFFFFF"/>
                </a:solidFill>
                <a:latin typeface="Calibri"/>
              </a:rPr>
              <a:t>½E</a:t>
            </a:r>
            <a:r>
              <a:rPr sz="1400" b="1" i="0" baseline="-25000">
                <a:solidFill>
                  <a:srgbClr val="FFFFFF"/>
                </a:solidFill>
                <a:latin typeface="Calibri"/>
              </a:rPr>
              <a:t>b</a:t>
            </a:r>
            <a:r>
              <a:rPr sz="1400" b="1" i="0">
                <a:solidFill>
                  <a:srgbClr val="FFFFFF"/>
                </a:solidFill>
                <a:latin typeface="Calibri"/>
              </a:rPr>
              <a:t> = +121,5</a:t>
            </a:r>
          </a:p>
        </p:txBody>
      </p:sp>
      <p:sp>
        <p:nvSpPr>
          <p:cNvPr id="8" name="Step3"/>
          <p:cNvSpPr/>
          <p:nvPr/>
        </p:nvSpPr>
        <p:spPr>
          <a:xfrm>
            <a:off x="5065776" y="1463040"/>
            <a:ext cx="2395728" cy="1371600"/>
          </a:xfrm>
          <a:prstGeom prst="chevron">
            <a:avLst>
              <a:gd name="adj" fmla="val 28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400" b="0" i="0">
                <a:solidFill>
                  <a:srgbClr val="FFFFFF"/>
                </a:solidFill>
                <a:latin typeface="Calibri"/>
              </a:rPr>
              <a:t>Na(g) → Na</a:t>
            </a:r>
            <a:r>
              <a:rPr sz="1400" b="0" i="0" baseline="30000">
                <a:solidFill>
                  <a:srgbClr val="FFFFFF"/>
                </a:solidFill>
                <a:latin typeface="Calibri"/>
              </a:rPr>
              <a:t>+</a:t>
            </a:r>
            <a:r>
              <a:rPr sz="1400" b="0" i="0">
                <a:solidFill>
                  <a:srgbClr val="FFFFFF"/>
                </a:solidFill>
                <a:latin typeface="Calibri"/>
              </a:rPr>
              <a:t> + e</a:t>
            </a:r>
          </a:p>
          <a:p>
            <a:pPr algn="ctr">
              <a:lnSpc>
                <a:spcPct val="110000"/>
              </a:lnSpc>
              <a:spcAft>
                <a:spcPts val="400"/>
              </a:spcAft>
            </a:pPr>
            <a:r>
              <a:rPr sz="1400" b="1" i="0">
                <a:solidFill>
                  <a:srgbClr val="FFFFFF"/>
                </a:solidFill>
                <a:latin typeface="Calibri"/>
              </a:rPr>
              <a:t>I</a:t>
            </a:r>
            <a:r>
              <a:rPr sz="1400" b="1" i="0" baseline="-25000">
                <a:solidFill>
                  <a:srgbClr val="FFFFFF"/>
                </a:solidFill>
                <a:latin typeface="Calibri"/>
              </a:rPr>
              <a:t>1</a:t>
            </a:r>
            <a:r>
              <a:rPr sz="1400" b="1" i="0">
                <a:solidFill>
                  <a:srgbClr val="FFFFFF"/>
                </a:solidFill>
                <a:latin typeface="Calibri"/>
              </a:rPr>
              <a:t> = +496</a:t>
            </a:r>
          </a:p>
        </p:txBody>
      </p:sp>
      <p:sp>
        <p:nvSpPr>
          <p:cNvPr id="9" name="Step4"/>
          <p:cNvSpPr/>
          <p:nvPr/>
        </p:nvSpPr>
        <p:spPr>
          <a:xfrm>
            <a:off x="7370064" y="1463040"/>
            <a:ext cx="2395728" cy="1371600"/>
          </a:xfrm>
          <a:prstGeom prst="chevron">
            <a:avLst>
              <a:gd name="adj" fmla="val 28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400" b="0" i="0">
                <a:solidFill>
                  <a:srgbClr val="FFFFFF"/>
                </a:solidFill>
                <a:latin typeface="Calibri"/>
              </a:rPr>
              <a:t>Cl(g) + e → Cl</a:t>
            </a:r>
            <a:r>
              <a:rPr sz="1400" b="0" i="0" baseline="30000">
                <a:solidFill>
                  <a:srgbClr val="FFFFFF"/>
                </a:solidFill>
                <a:latin typeface="Calibri"/>
              </a:rPr>
              <a:t>−</a:t>
            </a:r>
          </a:p>
          <a:p>
            <a:pPr algn="ctr">
              <a:lnSpc>
                <a:spcPct val="110000"/>
              </a:lnSpc>
              <a:spcAft>
                <a:spcPts val="400"/>
              </a:spcAft>
            </a:pPr>
            <a:r>
              <a:rPr sz="1400" b="1" i="0">
                <a:solidFill>
                  <a:srgbClr val="FFFFFF"/>
                </a:solidFill>
                <a:latin typeface="Calibri"/>
              </a:rPr>
              <a:t>E</a:t>
            </a:r>
            <a:r>
              <a:rPr sz="1400" b="1" i="0" baseline="-25000">
                <a:solidFill>
                  <a:srgbClr val="FFFFFF"/>
                </a:solidFill>
                <a:latin typeface="Calibri"/>
              </a:rPr>
              <a:t>ea</a:t>
            </a:r>
            <a:r>
              <a:rPr sz="1400" b="1" i="0">
                <a:solidFill>
                  <a:srgbClr val="FFFFFF"/>
                </a:solidFill>
                <a:latin typeface="Calibri"/>
              </a:rPr>
              <a:t> = −349</a:t>
            </a:r>
          </a:p>
        </p:txBody>
      </p:sp>
      <p:sp>
        <p:nvSpPr>
          <p:cNvPr id="10" name="Step5"/>
          <p:cNvSpPr/>
          <p:nvPr/>
        </p:nvSpPr>
        <p:spPr>
          <a:xfrm>
            <a:off x="9674352" y="1463040"/>
            <a:ext cx="2395728" cy="1371600"/>
          </a:xfrm>
          <a:prstGeom prst="chevron">
            <a:avLst>
              <a:gd name="adj" fmla="val 28000"/>
            </a:avLst>
          </a:prstGeom>
          <a:solidFill>
            <a:srgbClr val="C810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400" b="0" i="0">
                <a:solidFill>
                  <a:srgbClr val="FFFFFF"/>
                </a:solidFill>
                <a:latin typeface="Calibri"/>
              </a:rPr>
              <a:t>Ion khí → NaCl(s)</a:t>
            </a:r>
          </a:p>
          <a:p>
            <a:pPr algn="ctr">
              <a:lnSpc>
                <a:spcPct val="110000"/>
              </a:lnSpc>
              <a:spcAft>
                <a:spcPts val="400"/>
              </a:spcAft>
            </a:pPr>
            <a:r>
              <a:rPr sz="1400" b="1" i="0">
                <a:solidFill>
                  <a:srgbClr val="FFFFFF"/>
                </a:solidFill>
                <a:latin typeface="Calibri"/>
              </a:rPr>
              <a:t>U</a:t>
            </a:r>
            <a:r>
              <a:rPr sz="1400" b="1" i="0" baseline="-25000">
                <a:solidFill>
                  <a:srgbClr val="FFFFFF"/>
                </a:solidFill>
                <a:latin typeface="Calibri"/>
              </a:rPr>
              <a:t>L</a:t>
            </a:r>
            <a:r>
              <a:rPr sz="1400" b="1" i="0">
                <a:solidFill>
                  <a:srgbClr val="FFFFFF"/>
                </a:solidFill>
                <a:latin typeface="Calibri"/>
              </a:rPr>
              <a:t> = ?</a:t>
            </a:r>
          </a:p>
        </p:txBody>
      </p:sp>
      <p:sp>
        <p:nvSpPr>
          <p:cNvPr id="11" name="TextBox 10"/>
          <p:cNvSpPr txBox="1"/>
          <p:nvPr/>
        </p:nvSpPr>
        <p:spPr>
          <a:xfrm>
            <a:off x="640080" y="3154680"/>
            <a:ext cx="10972800" cy="594360"/>
          </a:xfrm>
          <a:prstGeom prst="rect">
            <a:avLst/>
          </a:prstGeom>
          <a:noFill/>
        </p:spPr>
        <p:txBody>
          <a:bodyPr wrap="square" lIns="25400" rIns="25400" tIns="25400" bIns="25400">
            <a:spAutoFit/>
          </a:bodyPr>
          <a:lstStyle/>
          <a:p>
            <a:pPr algn="l">
              <a:lnSpc>
                <a:spcPct val="112000"/>
              </a:lnSpc>
              <a:spcAft>
                <a:spcPts val="600"/>
              </a:spcAft>
            </a:pPr>
            <a:r>
              <a:rPr sz="1700" b="0" i="0">
                <a:solidFill>
                  <a:srgbClr val="0F172A"/>
                </a:solidFill>
                <a:latin typeface="Calibri"/>
              </a:rPr>
              <a:t>Toàn chu trình khép kín bằng phản ứng tổng:  Na(s) + ½Cl</a:t>
            </a:r>
            <a:r>
              <a:rPr sz="1700" b="0" i="0" baseline="-25000">
                <a:solidFill>
                  <a:srgbClr val="0F172A"/>
                </a:solidFill>
                <a:latin typeface="Calibri"/>
              </a:rPr>
              <a:t>2</a:t>
            </a:r>
            <a:r>
              <a:rPr sz="1700" b="0" i="0">
                <a:solidFill>
                  <a:srgbClr val="0F172A"/>
                </a:solidFill>
                <a:latin typeface="Calibri"/>
              </a:rPr>
              <a:t>(g) → NaCl(s),  Δ</a:t>
            </a:r>
            <a:r>
              <a:rPr sz="1700" b="0" i="0" baseline="-25000">
                <a:solidFill>
                  <a:srgbClr val="0F172A"/>
                </a:solidFill>
                <a:latin typeface="Calibri"/>
              </a:rPr>
              <a:t>f</a:t>
            </a:r>
            <a:r>
              <a:rPr sz="1700" b="0" i="0">
                <a:solidFill>
                  <a:srgbClr val="0F172A"/>
                </a:solidFill>
                <a:latin typeface="Calibri"/>
              </a:rPr>
              <a:t>H° = −411 kJ/mol</a:t>
            </a:r>
          </a:p>
        </p:txBody>
      </p:sp>
      <p:sp>
        <p:nvSpPr>
          <p:cNvPr id="12" name="FormulaBox"/>
          <p:cNvSpPr/>
          <p:nvPr/>
        </p:nvSpPr>
        <p:spPr>
          <a:xfrm>
            <a:off x="1234440" y="3931920"/>
            <a:ext cx="9692640" cy="146304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200" b="1" i="0">
                <a:solidFill>
                  <a:srgbClr val="C8101E"/>
                </a:solidFill>
                <a:latin typeface="Calibri"/>
              </a:rPr>
              <a:t>Δ</a:t>
            </a:r>
            <a:r>
              <a:rPr sz="2200" b="1" i="0" baseline="-25000">
                <a:solidFill>
                  <a:srgbClr val="C8101E"/>
                </a:solidFill>
                <a:latin typeface="Calibri"/>
              </a:rPr>
              <a:t>f</a:t>
            </a:r>
            <a:r>
              <a:rPr sz="2200" b="1" i="0">
                <a:solidFill>
                  <a:srgbClr val="C8101E"/>
                </a:solidFill>
                <a:latin typeface="Calibri"/>
              </a:rPr>
              <a:t>H° = Δ</a:t>
            </a:r>
            <a:r>
              <a:rPr sz="2200" b="1" i="0" baseline="-25000">
                <a:solidFill>
                  <a:srgbClr val="C8101E"/>
                </a:solidFill>
                <a:latin typeface="Calibri"/>
              </a:rPr>
              <a:t>sub</a:t>
            </a:r>
            <a:r>
              <a:rPr sz="2200" b="1" i="0">
                <a:solidFill>
                  <a:srgbClr val="C8101E"/>
                </a:solidFill>
                <a:latin typeface="Calibri"/>
              </a:rPr>
              <a:t>H + ½E</a:t>
            </a:r>
            <a:r>
              <a:rPr sz="2200" b="1" i="0" baseline="-25000">
                <a:solidFill>
                  <a:srgbClr val="C8101E"/>
                </a:solidFill>
                <a:latin typeface="Calibri"/>
              </a:rPr>
              <a:t>b</a:t>
            </a:r>
            <a:r>
              <a:rPr sz="2200" b="1" i="0">
                <a:solidFill>
                  <a:srgbClr val="C8101E"/>
                </a:solidFill>
                <a:latin typeface="Calibri"/>
              </a:rPr>
              <a:t> + I</a:t>
            </a:r>
            <a:r>
              <a:rPr sz="2200" b="1" i="0" baseline="-25000">
                <a:solidFill>
                  <a:srgbClr val="C8101E"/>
                </a:solidFill>
                <a:latin typeface="Calibri"/>
              </a:rPr>
              <a:t>1</a:t>
            </a:r>
            <a:r>
              <a:rPr sz="2200" b="1" i="0">
                <a:solidFill>
                  <a:srgbClr val="C8101E"/>
                </a:solidFill>
                <a:latin typeface="Calibri"/>
              </a:rPr>
              <a:t> + E</a:t>
            </a:r>
            <a:r>
              <a:rPr sz="2200" b="1" i="0" baseline="-25000">
                <a:solidFill>
                  <a:srgbClr val="C8101E"/>
                </a:solidFill>
                <a:latin typeface="Calibri"/>
              </a:rPr>
              <a:t>ea</a:t>
            </a:r>
            <a:r>
              <a:rPr sz="2200" b="1" i="0">
                <a:solidFill>
                  <a:srgbClr val="C8101E"/>
                </a:solidFill>
                <a:latin typeface="Calibri"/>
              </a:rPr>
              <a:t> + U</a:t>
            </a:r>
            <a:r>
              <a:rPr sz="2200" b="1" i="0" baseline="-25000">
                <a:solidFill>
                  <a:srgbClr val="C8101E"/>
                </a:solidFill>
                <a:latin typeface="Calibri"/>
              </a:rPr>
              <a:t>L</a:t>
            </a:r>
          </a:p>
          <a:p>
            <a:pPr algn="ctr">
              <a:lnSpc>
                <a:spcPct val="110000"/>
              </a:lnSpc>
              <a:spcAft>
                <a:spcPts val="400"/>
              </a:spcAft>
            </a:pPr>
            <a:r>
              <a:rPr sz="2200" b="1" i="0">
                <a:solidFill>
                  <a:srgbClr val="C8101E"/>
                </a:solidFill>
                <a:latin typeface="Calibri"/>
              </a:rPr>
              <a:t>⇒ U</a:t>
            </a:r>
            <a:r>
              <a:rPr sz="2200" b="1" i="0" baseline="-25000">
                <a:solidFill>
                  <a:srgbClr val="C8101E"/>
                </a:solidFill>
                <a:latin typeface="Calibri"/>
              </a:rPr>
              <a:t>L</a:t>
            </a:r>
            <a:r>
              <a:rPr sz="2200" b="1" i="0">
                <a:solidFill>
                  <a:srgbClr val="C8101E"/>
                </a:solidFill>
                <a:latin typeface="Calibri"/>
              </a:rPr>
              <a:t> = −411 − (107 + 121,5 + 496 − 349) ≈ −787 kJ/mol</a:t>
            </a:r>
          </a:p>
        </p:txBody>
      </p:sp>
      <p:sp>
        <p:nvSpPr>
          <p:cNvPr id="13" name="TextBox 12"/>
          <p:cNvSpPr txBox="1"/>
          <p:nvPr/>
        </p:nvSpPr>
        <p:spPr>
          <a:xfrm>
            <a:off x="640080" y="5623560"/>
            <a:ext cx="10972800" cy="548640"/>
          </a:xfrm>
          <a:prstGeom prst="rect">
            <a:avLst/>
          </a:prstGeom>
          <a:noFill/>
        </p:spPr>
        <p:txBody>
          <a:bodyPr wrap="square" lIns="25400" rIns="25400" tIns="25400" bIns="25400">
            <a:spAutoFit/>
          </a:bodyPr>
          <a:lstStyle/>
          <a:p>
            <a:pPr algn="l">
              <a:lnSpc>
                <a:spcPct val="112000"/>
              </a:lnSpc>
              <a:spcAft>
                <a:spcPts val="600"/>
              </a:spcAft>
            </a:pPr>
            <a:r>
              <a:rPr sz="1600" b="0" i="1">
                <a:solidFill>
                  <a:srgbClr val="475569"/>
                </a:solidFill>
                <a:latin typeface="Calibri"/>
              </a:rPr>
              <a:t>Ứng dụng của Hess để tính </a:t>
            </a:r>
            <a:r>
              <a:rPr sz="1600" b="1" i="1">
                <a:solidFill>
                  <a:srgbClr val="475569"/>
                </a:solidFill>
                <a:latin typeface="Calibri"/>
              </a:rPr>
              <a:t>năng lượng mạng lưới</a:t>
            </a:r>
            <a:r>
              <a:rPr sz="1600" b="0" i="1">
                <a:solidFill>
                  <a:srgbClr val="475569"/>
                </a:solidFill>
                <a:latin typeface="Calibri"/>
              </a:rPr>
              <a:t> — đại lượng không thể đo trực tiếp.</a:t>
            </a:r>
          </a:p>
        </p:txBody>
      </p:sp>
      <p:sp>
        <p:nvSpPr>
          <p:cNvPr id="14"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26</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7. Định luật Kirchhoff — Δ</a:t>
            </a:r>
            <a:r>
              <a:rPr sz="2700" b="1" i="0" baseline="-25000">
                <a:solidFill>
                  <a:srgbClr val="0F172A"/>
                </a:solidFill>
                <a:latin typeface="Calibri"/>
              </a:rPr>
              <a:t>r</a:t>
            </a:r>
            <a:r>
              <a:rPr sz="2700" b="1" i="0">
                <a:solidFill>
                  <a:srgbClr val="0F172A"/>
                </a:solidFill>
                <a:latin typeface="Calibri"/>
              </a:rPr>
              <a:t>H theo nhiệt độ</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III</a:t>
            </a:r>
          </a:p>
        </p:txBody>
      </p:sp>
      <p:sp>
        <p:nvSpPr>
          <p:cNvPr id="6" name="FormulaBox"/>
          <p:cNvSpPr/>
          <p:nvPr/>
        </p:nvSpPr>
        <p:spPr>
          <a:xfrm>
            <a:off x="1234440" y="1417320"/>
            <a:ext cx="9692640" cy="15544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400" b="1" i="0">
                <a:solidFill>
                  <a:srgbClr val="C8101E"/>
                </a:solidFill>
                <a:latin typeface="Calibri"/>
              </a:rPr>
              <a:t>Δ</a:t>
            </a:r>
            <a:r>
              <a:rPr sz="2400" b="1" i="0" baseline="-25000">
                <a:solidFill>
                  <a:srgbClr val="C8101E"/>
                </a:solidFill>
                <a:latin typeface="Calibri"/>
              </a:rPr>
              <a:t>r</a:t>
            </a:r>
            <a:r>
              <a:rPr sz="2400" b="1" i="0">
                <a:solidFill>
                  <a:srgbClr val="C8101E"/>
                </a:solidFill>
                <a:latin typeface="Calibri"/>
              </a:rPr>
              <a:t>H(T</a:t>
            </a:r>
            <a:r>
              <a:rPr sz="2400" b="1" i="0" baseline="-25000">
                <a:solidFill>
                  <a:srgbClr val="C8101E"/>
                </a:solidFill>
                <a:latin typeface="Calibri"/>
              </a:rPr>
              <a:t>2</a:t>
            </a:r>
            <a:r>
              <a:rPr sz="2400" b="1" i="0">
                <a:solidFill>
                  <a:srgbClr val="C8101E"/>
                </a:solidFill>
                <a:latin typeface="Calibri"/>
              </a:rPr>
              <a:t>) = Δ</a:t>
            </a:r>
            <a:r>
              <a:rPr sz="2400" b="1" i="0" baseline="-25000">
                <a:solidFill>
                  <a:srgbClr val="C8101E"/>
                </a:solidFill>
                <a:latin typeface="Calibri"/>
              </a:rPr>
              <a:t>r</a:t>
            </a:r>
            <a:r>
              <a:rPr sz="2400" b="1" i="0">
                <a:solidFill>
                  <a:srgbClr val="C8101E"/>
                </a:solidFill>
                <a:latin typeface="Calibri"/>
              </a:rPr>
              <a:t>H(T</a:t>
            </a:r>
            <a:r>
              <a:rPr sz="2400" b="1" i="0" baseline="-25000">
                <a:solidFill>
                  <a:srgbClr val="C8101E"/>
                </a:solidFill>
                <a:latin typeface="Calibri"/>
              </a:rPr>
              <a:t>1</a:t>
            </a:r>
            <a:r>
              <a:rPr sz="2400" b="1" i="0">
                <a:solidFill>
                  <a:srgbClr val="C8101E"/>
                </a:solidFill>
                <a:latin typeface="Calibri"/>
              </a:rPr>
              <a:t>) + ΔC</a:t>
            </a:r>
            <a:r>
              <a:rPr sz="2400" b="1" i="0" baseline="-25000">
                <a:solidFill>
                  <a:srgbClr val="C8101E"/>
                </a:solidFill>
                <a:latin typeface="Calibri"/>
              </a:rPr>
              <a:t>P</a:t>
            </a:r>
            <a:r>
              <a:rPr sz="2400" b="1" i="0">
                <a:solidFill>
                  <a:srgbClr val="C8101E"/>
                </a:solidFill>
                <a:latin typeface="Calibri"/>
              </a:rPr>
              <a:t>·(T</a:t>
            </a:r>
            <a:r>
              <a:rPr sz="2400" b="1" i="0" baseline="-25000">
                <a:solidFill>
                  <a:srgbClr val="C8101E"/>
                </a:solidFill>
                <a:latin typeface="Calibri"/>
              </a:rPr>
              <a:t>2</a:t>
            </a:r>
            <a:r>
              <a:rPr sz="2400" b="1" i="0">
                <a:solidFill>
                  <a:srgbClr val="C8101E"/>
                </a:solidFill>
                <a:latin typeface="Calibri"/>
              </a:rPr>
              <a:t> − T</a:t>
            </a:r>
            <a:r>
              <a:rPr sz="2400" b="1" i="0" baseline="-25000">
                <a:solidFill>
                  <a:srgbClr val="C8101E"/>
                </a:solidFill>
                <a:latin typeface="Calibri"/>
              </a:rPr>
              <a:t>1</a:t>
            </a:r>
            <a:r>
              <a:rPr sz="2400" b="1" i="0">
                <a:solidFill>
                  <a:srgbClr val="C8101E"/>
                </a:solidFill>
                <a:latin typeface="Calibri"/>
              </a:rPr>
              <a:t>)</a:t>
            </a:r>
          </a:p>
          <a:p>
            <a:pPr algn="ctr">
              <a:lnSpc>
                <a:spcPct val="110000"/>
              </a:lnSpc>
              <a:spcAft>
                <a:spcPts val="400"/>
              </a:spcAft>
            </a:pPr>
            <a:r>
              <a:rPr sz="2400" b="1" i="0">
                <a:solidFill>
                  <a:srgbClr val="C8101E"/>
                </a:solidFill>
                <a:latin typeface="Calibri"/>
              </a:rPr>
              <a:t>ΔC</a:t>
            </a:r>
            <a:r>
              <a:rPr sz="2400" b="1" i="0" baseline="-25000">
                <a:solidFill>
                  <a:srgbClr val="C8101E"/>
                </a:solidFill>
                <a:latin typeface="Calibri"/>
              </a:rPr>
              <a:t>P</a:t>
            </a:r>
            <a:r>
              <a:rPr sz="2400" b="1" i="0">
                <a:solidFill>
                  <a:srgbClr val="C8101E"/>
                </a:solidFill>
                <a:latin typeface="Calibri"/>
              </a:rPr>
              <a:t> = Σ C</a:t>
            </a:r>
            <a:r>
              <a:rPr sz="2400" b="1" i="0" baseline="-25000">
                <a:solidFill>
                  <a:srgbClr val="C8101E"/>
                </a:solidFill>
                <a:latin typeface="Calibri"/>
              </a:rPr>
              <a:t>P</a:t>
            </a:r>
            <a:r>
              <a:rPr sz="2400" b="1" i="0">
                <a:solidFill>
                  <a:srgbClr val="C8101E"/>
                </a:solidFill>
                <a:latin typeface="Calibri"/>
              </a:rPr>
              <a:t>(sản phẩm) − Σ C</a:t>
            </a:r>
            <a:r>
              <a:rPr sz="2400" b="1" i="0" baseline="-25000">
                <a:solidFill>
                  <a:srgbClr val="C8101E"/>
                </a:solidFill>
                <a:latin typeface="Calibri"/>
              </a:rPr>
              <a:t>P</a:t>
            </a:r>
            <a:r>
              <a:rPr sz="2400" b="1" i="0">
                <a:solidFill>
                  <a:srgbClr val="C8101E"/>
                </a:solidFill>
                <a:latin typeface="Calibri"/>
              </a:rPr>
              <a:t>(chất đầu)</a:t>
            </a:r>
          </a:p>
        </p:txBody>
      </p:sp>
      <p:sp>
        <p:nvSpPr>
          <p:cNvPr id="7" name="TextBox 6"/>
          <p:cNvSpPr txBox="1"/>
          <p:nvPr/>
        </p:nvSpPr>
        <p:spPr>
          <a:xfrm>
            <a:off x="640080" y="3246120"/>
            <a:ext cx="10972800" cy="1828800"/>
          </a:xfrm>
          <a:prstGeom prst="rect">
            <a:avLst/>
          </a:prstGeom>
          <a:noFill/>
        </p:spPr>
        <p:txBody>
          <a:bodyPr wrap="square" lIns="25400" rIns="25400" tIns="25400" bIns="25400">
            <a:spAutoFit/>
          </a:bodyPr>
          <a:lstStyle/>
          <a:p>
            <a:pPr algn="l">
              <a:lnSpc>
                <a:spcPct val="112000"/>
              </a:lnSpc>
              <a:spcAft>
                <a:spcPts val="1200"/>
              </a:spcAft>
            </a:pPr>
            <a:r>
              <a:rPr sz="1800" b="0" i="0">
                <a:solidFill>
                  <a:srgbClr val="0F172A"/>
                </a:solidFill>
                <a:latin typeface="Calibri"/>
              </a:rPr>
              <a:t>• Nguồn gốc: nhiệt dung của chất đầu và sản phẩm </a:t>
            </a:r>
            <a:r>
              <a:rPr sz="1800" b="1" i="0">
                <a:solidFill>
                  <a:srgbClr val="0F172A"/>
                </a:solidFill>
                <a:latin typeface="Calibri"/>
              </a:rPr>
              <a:t>khác nhau</a:t>
            </a:r>
          </a:p>
          <a:p>
            <a:pPr algn="l">
              <a:lnSpc>
                <a:spcPct val="112000"/>
              </a:lnSpc>
              <a:spcAft>
                <a:spcPts val="1200"/>
              </a:spcAft>
            </a:pPr>
            <a:r>
              <a:rPr sz="1800" b="0" i="0">
                <a:solidFill>
                  <a:srgbClr val="0F172A"/>
                </a:solidFill>
                <a:latin typeface="Calibri"/>
              </a:rPr>
              <a:t>• Coi C</a:t>
            </a:r>
            <a:r>
              <a:rPr sz="1800" b="0" i="0" baseline="-25000">
                <a:solidFill>
                  <a:srgbClr val="0F172A"/>
                </a:solidFill>
                <a:latin typeface="Calibri"/>
              </a:rPr>
              <a:t>P</a:t>
            </a:r>
            <a:r>
              <a:rPr sz="1800" b="0" i="0">
                <a:solidFill>
                  <a:srgbClr val="0F172A"/>
                </a:solidFill>
                <a:latin typeface="Calibri"/>
              </a:rPr>
              <a:t> không đổi trong khoảng [T</a:t>
            </a:r>
            <a:r>
              <a:rPr sz="1800" b="0" i="0" baseline="-25000">
                <a:solidFill>
                  <a:srgbClr val="0F172A"/>
                </a:solidFill>
                <a:latin typeface="Calibri"/>
              </a:rPr>
              <a:t>1</a:t>
            </a:r>
            <a:r>
              <a:rPr sz="1800" b="0" i="0">
                <a:solidFill>
                  <a:srgbClr val="0F172A"/>
                </a:solidFill>
                <a:latin typeface="Calibri"/>
              </a:rPr>
              <a:t>; T</a:t>
            </a:r>
            <a:r>
              <a:rPr sz="1800" b="0" i="0" baseline="-25000">
                <a:solidFill>
                  <a:srgbClr val="0F172A"/>
                </a:solidFill>
                <a:latin typeface="Calibri"/>
              </a:rPr>
              <a:t>2</a:t>
            </a:r>
            <a:r>
              <a:rPr sz="1800" b="0" i="0">
                <a:solidFill>
                  <a:srgbClr val="0F172A"/>
                </a:solidFill>
                <a:latin typeface="Calibri"/>
              </a:rPr>
              <a:t>]</a:t>
            </a:r>
          </a:p>
          <a:p>
            <a:pPr algn="l">
              <a:lnSpc>
                <a:spcPct val="112000"/>
              </a:lnSpc>
              <a:spcAft>
                <a:spcPts val="1200"/>
              </a:spcAft>
            </a:pPr>
            <a:r>
              <a:rPr sz="1800" b="0" i="0">
                <a:solidFill>
                  <a:srgbClr val="0F172A"/>
                </a:solidFill>
                <a:latin typeface="Calibri"/>
              </a:rPr>
              <a:t>• Mức hiệu chỉnh thường </a:t>
            </a:r>
            <a:r>
              <a:rPr sz="1800" b="1" i="0">
                <a:solidFill>
                  <a:srgbClr val="0F172A"/>
                </a:solidFill>
                <a:latin typeface="Calibri"/>
              </a:rPr>
              <a:t>nhỏ</a:t>
            </a:r>
            <a:r>
              <a:rPr sz="1800" b="0" i="0">
                <a:solidFill>
                  <a:srgbClr val="0F172A"/>
                </a:solidFill>
                <a:latin typeface="Calibri"/>
              </a:rPr>
              <a:t>: với H</a:t>
            </a:r>
            <a:r>
              <a:rPr sz="1800" b="0" i="0" baseline="-25000">
                <a:solidFill>
                  <a:srgbClr val="0F172A"/>
                </a:solidFill>
                <a:latin typeface="Calibri"/>
              </a:rPr>
              <a:t>2</a:t>
            </a:r>
            <a:r>
              <a:rPr sz="1800" b="0" i="0">
                <a:solidFill>
                  <a:srgbClr val="0F172A"/>
                </a:solidFill>
                <a:latin typeface="Calibri"/>
              </a:rPr>
              <a:t> + ½O</a:t>
            </a:r>
            <a:r>
              <a:rPr sz="1800" b="0" i="0" baseline="-25000">
                <a:solidFill>
                  <a:srgbClr val="0F172A"/>
                </a:solidFill>
                <a:latin typeface="Calibri"/>
              </a:rPr>
              <a:t>2</a:t>
            </a:r>
            <a:r>
              <a:rPr sz="1800" b="0" i="0">
                <a:solidFill>
                  <a:srgbClr val="0F172A"/>
                </a:solidFill>
                <a:latin typeface="Calibri"/>
              </a:rPr>
              <a:t> → H</a:t>
            </a:r>
            <a:r>
              <a:rPr sz="1800" b="0" i="0" baseline="-25000">
                <a:solidFill>
                  <a:srgbClr val="0F172A"/>
                </a:solidFill>
                <a:latin typeface="Calibri"/>
              </a:rPr>
              <a:t>2</a:t>
            </a:r>
            <a:r>
              <a:rPr sz="1800" b="0" i="0">
                <a:solidFill>
                  <a:srgbClr val="0F172A"/>
                </a:solidFill>
                <a:latin typeface="Calibri"/>
              </a:rPr>
              <a:t>O(g), từ 298 K → 373 K chỉ đổi −0,74 kJ</a:t>
            </a:r>
          </a:p>
        </p:txBody>
      </p:sp>
      <p:sp>
        <p:nvSpPr>
          <p:cNvPr id="8"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27</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BGRight"/>
          <p:cNvSpPr/>
          <p:nvPr/>
        </p:nvSpPr>
        <p:spPr>
          <a:xfrm>
            <a:off x="8138160" y="0"/>
            <a:ext cx="4050791" cy="68580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Deco1"/>
          <p:cNvSpPr/>
          <p:nvPr/>
        </p:nvSpPr>
        <p:spPr>
          <a:xfrm>
            <a:off x="10607040" y="-914400"/>
            <a:ext cx="2651760" cy="2651760"/>
          </a:xfrm>
          <a:prstGeom prst="ellipse">
            <a:avLst/>
          </a:prstGeom>
          <a:noFill/>
          <a:ln w="25400">
            <a:solidFill>
              <a:srgbClr val="93C5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eco2"/>
          <p:cNvSpPr/>
          <p:nvPr/>
        </p:nvSpPr>
        <p:spPr>
          <a:xfrm>
            <a:off x="-1005840" y="5120640"/>
            <a:ext cx="2377440" cy="2377440"/>
          </a:xfrm>
          <a:prstGeom prst="ellipse">
            <a:avLst/>
          </a:prstGeom>
          <a:no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Kicker"/>
          <p:cNvSpPr txBox="1"/>
          <p:nvPr/>
        </p:nvSpPr>
        <p:spPr>
          <a:xfrm>
            <a:off x="914400" y="1737360"/>
            <a:ext cx="2926080" cy="548640"/>
          </a:xfrm>
          <a:prstGeom prst="rect">
            <a:avLst/>
          </a:prstGeom>
          <a:noFill/>
        </p:spPr>
        <p:txBody>
          <a:bodyPr wrap="square" lIns="25400" rIns="25400" tIns="25400" bIns="25400">
            <a:spAutoFit/>
          </a:bodyPr>
          <a:lstStyle/>
          <a:p>
            <a:pPr algn="l">
              <a:lnSpc>
                <a:spcPct val="112000"/>
              </a:lnSpc>
              <a:spcAft>
                <a:spcPts val="600"/>
              </a:spcAft>
            </a:pPr>
            <a:r>
              <a:rPr sz="2200" b="1" i="0">
                <a:solidFill>
                  <a:srgbClr val="93C5FD"/>
                </a:solidFill>
                <a:latin typeface="Calibri"/>
              </a:rPr>
              <a:t>PHẦN</a:t>
            </a:r>
          </a:p>
        </p:txBody>
      </p:sp>
      <p:sp>
        <p:nvSpPr>
          <p:cNvPr id="7" name="BigNum"/>
          <p:cNvSpPr txBox="1"/>
          <p:nvPr/>
        </p:nvSpPr>
        <p:spPr>
          <a:xfrm>
            <a:off x="777240" y="2148840"/>
            <a:ext cx="3108960" cy="2377440"/>
          </a:xfrm>
          <a:prstGeom prst="rect">
            <a:avLst/>
          </a:prstGeom>
          <a:noFill/>
        </p:spPr>
        <p:txBody>
          <a:bodyPr wrap="square" lIns="25400" rIns="25400" tIns="25400" bIns="25400">
            <a:spAutoFit/>
          </a:bodyPr>
          <a:lstStyle/>
          <a:p>
            <a:pPr algn="l">
              <a:lnSpc>
                <a:spcPct val="112000"/>
              </a:lnSpc>
              <a:spcAft>
                <a:spcPts val="600"/>
              </a:spcAft>
            </a:pPr>
            <a:r>
              <a:rPr sz="15000" b="1" i="0">
                <a:solidFill>
                  <a:srgbClr val="FFFFFF"/>
                </a:solidFill>
                <a:latin typeface="Calibri"/>
              </a:rPr>
              <a:t>IV</a:t>
            </a:r>
          </a:p>
        </p:txBody>
      </p:sp>
      <p:sp>
        <p:nvSpPr>
          <p:cNvPr id="8" name="SlideTitle"/>
          <p:cNvSpPr txBox="1"/>
          <p:nvPr/>
        </p:nvSpPr>
        <p:spPr>
          <a:xfrm>
            <a:off x="4023360" y="2514600"/>
            <a:ext cx="7589520" cy="2011680"/>
          </a:xfrm>
          <a:prstGeom prst="rect">
            <a:avLst/>
          </a:prstGeom>
          <a:noFill/>
        </p:spPr>
        <p:txBody>
          <a:bodyPr wrap="square" lIns="25400" rIns="25400" tIns="25400" bIns="25400">
            <a:spAutoFit/>
          </a:bodyPr>
          <a:lstStyle/>
          <a:p>
            <a:pPr algn="l">
              <a:lnSpc>
                <a:spcPct val="112000"/>
              </a:lnSpc>
              <a:spcAft>
                <a:spcPts val="600"/>
              </a:spcAft>
            </a:pPr>
            <a:r>
              <a:rPr sz="3400" b="1" i="0">
                <a:solidFill>
                  <a:srgbClr val="FFFFFF"/>
                </a:solidFill>
                <a:latin typeface="Calibri"/>
              </a:rPr>
              <a:t>NHIỆT LƯỢNG KẾ</a:t>
            </a:r>
          </a:p>
          <a:p>
            <a:pPr algn="l">
              <a:lnSpc>
                <a:spcPct val="112000"/>
              </a:lnSpc>
              <a:spcAft>
                <a:spcPts val="600"/>
              </a:spcAft>
            </a:pPr>
            <a:r>
              <a:rPr sz="3400" b="1" i="0">
                <a:solidFill>
                  <a:srgbClr val="FFFFFF"/>
                </a:solidFill>
                <a:latin typeface="Calibri"/>
              </a:rPr>
              <a:t>ĐO HIỆU ỨNG NHIỆT BẰNG THỰC NGHIỆM</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1. Hai kiểu nhiệt lượng kế</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IV</a:t>
            </a:r>
          </a:p>
        </p:txBody>
      </p:sp>
      <p:sp>
        <p:nvSpPr>
          <p:cNvPr id="6" name="FormulaBox"/>
          <p:cNvSpPr/>
          <p:nvPr/>
        </p:nvSpPr>
        <p:spPr>
          <a:xfrm>
            <a:off x="3108960" y="1325880"/>
            <a:ext cx="5943600" cy="868680"/>
          </a:xfrm>
          <a:prstGeom prst="roundRect">
            <a:avLst>
              <a:gd name="adj" fmla="val 14000"/>
            </a:avLst>
          </a:prstGeom>
          <a:solidFill>
            <a:srgbClr val="FFF4F4"/>
          </a:solidFill>
          <a:ln w="31750">
            <a:solidFill>
              <a:srgbClr val="D92632"/>
            </a:solid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2600" b="1" i="0">
                <a:solidFill>
                  <a:srgbClr val="C8101E"/>
                </a:solidFill>
                <a:latin typeface="Calibri"/>
              </a:rPr>
              <a:t>q = m·c·Δt + C</a:t>
            </a:r>
            <a:r>
              <a:rPr sz="2600" b="1" i="0" baseline="-25000">
                <a:solidFill>
                  <a:srgbClr val="C8101E"/>
                </a:solidFill>
                <a:latin typeface="Calibri"/>
              </a:rPr>
              <a:t>nlk</a:t>
            </a:r>
            <a:r>
              <a:rPr sz="2600" b="1" i="0">
                <a:solidFill>
                  <a:srgbClr val="C8101E"/>
                </a:solidFill>
                <a:latin typeface="Calibri"/>
              </a:rPr>
              <a:t>·Δt</a:t>
            </a:r>
          </a:p>
        </p:txBody>
      </p:sp>
      <p:sp>
        <p:nvSpPr>
          <p:cNvPr id="7" name="Card1"/>
          <p:cNvSpPr/>
          <p:nvPr/>
        </p:nvSpPr>
        <p:spPr>
          <a:xfrm>
            <a:off x="640080" y="2468880"/>
            <a:ext cx="5394960" cy="320040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49808" y="2468880"/>
            <a:ext cx="5175504" cy="82296"/>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2724912"/>
            <a:ext cx="4846320" cy="50292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2040CC"/>
                </a:solidFill>
                <a:latin typeface="Calibri"/>
              </a:rPr>
              <a:t>“CỐC CÀ PHÊ”</a:t>
            </a:r>
            <a:r>
              <a:rPr sz="1900" b="0" i="0">
                <a:solidFill>
                  <a:srgbClr val="2040CC"/>
                </a:solidFill>
                <a:latin typeface="Calibri"/>
              </a:rPr>
              <a:t> — đẳng áp</a:t>
            </a:r>
          </a:p>
        </p:txBody>
      </p:sp>
      <p:sp>
        <p:nvSpPr>
          <p:cNvPr id="10" name="TextBox 9"/>
          <p:cNvSpPr txBox="1"/>
          <p:nvPr/>
        </p:nvSpPr>
        <p:spPr>
          <a:xfrm>
            <a:off x="960120" y="3291840"/>
            <a:ext cx="4846320" cy="219456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Bình xốp hở, áp suất khí quyển</a:t>
            </a:r>
          </a:p>
          <a:p>
            <a:pPr algn="l">
              <a:lnSpc>
                <a:spcPct val="112000"/>
              </a:lnSpc>
              <a:spcAft>
                <a:spcPts val="1000"/>
              </a:spcAft>
            </a:pPr>
            <a:r>
              <a:rPr sz="1700" b="0" i="0">
                <a:solidFill>
                  <a:srgbClr val="0F172A"/>
                </a:solidFill>
                <a:latin typeface="Calibri"/>
              </a:rPr>
              <a:t>• Đo được  </a:t>
            </a:r>
            <a:r>
              <a:rPr sz="1700" b="1" i="0">
                <a:solidFill>
                  <a:srgbClr val="C8101E"/>
                </a:solidFill>
                <a:latin typeface="Calibri"/>
              </a:rPr>
              <a:t>Q</a:t>
            </a:r>
            <a:r>
              <a:rPr sz="1700" b="1" i="0" baseline="-25000">
                <a:solidFill>
                  <a:srgbClr val="C8101E"/>
                </a:solidFill>
                <a:latin typeface="Calibri"/>
              </a:rPr>
              <a:t>P</a:t>
            </a:r>
            <a:r>
              <a:rPr sz="1700" b="1" i="0">
                <a:solidFill>
                  <a:srgbClr val="C8101E"/>
                </a:solidFill>
                <a:latin typeface="Calibri"/>
              </a:rPr>
              <a:t> = Δ</a:t>
            </a:r>
            <a:r>
              <a:rPr sz="1700" b="1" i="0" baseline="-25000">
                <a:solidFill>
                  <a:srgbClr val="C8101E"/>
                </a:solidFill>
                <a:latin typeface="Calibri"/>
              </a:rPr>
              <a:t>r</a:t>
            </a:r>
            <a:r>
              <a:rPr sz="1700" b="1" i="0">
                <a:solidFill>
                  <a:srgbClr val="C8101E"/>
                </a:solidFill>
                <a:latin typeface="Calibri"/>
              </a:rPr>
              <a:t>H</a:t>
            </a:r>
          </a:p>
          <a:p>
            <a:pPr algn="l">
              <a:lnSpc>
                <a:spcPct val="112000"/>
              </a:lnSpc>
              <a:spcAft>
                <a:spcPts val="1000"/>
              </a:spcAft>
            </a:pPr>
            <a:r>
              <a:rPr sz="1700" b="0" i="0">
                <a:solidFill>
                  <a:srgbClr val="0F172A"/>
                </a:solidFill>
                <a:latin typeface="Calibri"/>
              </a:rPr>
              <a:t>• Dùng cho: trung hòa, hòa tan, kết tủa</a:t>
            </a:r>
          </a:p>
        </p:txBody>
      </p:sp>
      <p:sp>
        <p:nvSpPr>
          <p:cNvPr id="11" name="Card2"/>
          <p:cNvSpPr/>
          <p:nvPr/>
        </p:nvSpPr>
        <p:spPr>
          <a:xfrm>
            <a:off x="6263640" y="2468880"/>
            <a:ext cx="5394960" cy="3200400"/>
          </a:xfrm>
          <a:prstGeom prst="roundRect">
            <a:avLst>
              <a:gd name="adj" fmla="val 6000"/>
            </a:avLst>
          </a:prstGeom>
          <a:solidFill>
            <a:srgbClr val="FFFFFF"/>
          </a:solidFill>
          <a:ln w="15240">
            <a:solidFill>
              <a:srgbClr val="D8E0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6373368" y="2468880"/>
            <a:ext cx="5175504" cy="82296"/>
          </a:xfrm>
          <a:prstGeom prst="roundRect">
            <a:avLst>
              <a:gd name="adj" fmla="val 50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0" y="2724912"/>
            <a:ext cx="4937760" cy="50292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2040CC"/>
                </a:solidFill>
                <a:latin typeface="Calibri"/>
              </a:rPr>
              <a:t>BOM NHIỆT LƯỢNG KẾ</a:t>
            </a:r>
            <a:r>
              <a:rPr sz="1900" b="0" i="0">
                <a:solidFill>
                  <a:srgbClr val="2040CC"/>
                </a:solidFill>
                <a:latin typeface="Calibri"/>
              </a:rPr>
              <a:t> — đẳng tích</a:t>
            </a:r>
          </a:p>
        </p:txBody>
      </p:sp>
      <p:sp>
        <p:nvSpPr>
          <p:cNvPr id="14" name="TextBox 13"/>
          <p:cNvSpPr txBox="1"/>
          <p:nvPr/>
        </p:nvSpPr>
        <p:spPr>
          <a:xfrm>
            <a:off x="6583680" y="3291840"/>
            <a:ext cx="4937760" cy="2194560"/>
          </a:xfrm>
          <a:prstGeom prst="rect">
            <a:avLst/>
          </a:prstGeom>
          <a:noFill/>
        </p:spPr>
        <p:txBody>
          <a:bodyPr wrap="square" lIns="25400" rIns="25400" tIns="25400" bIns="25400">
            <a:spAutoFit/>
          </a:bodyPr>
          <a:lstStyle/>
          <a:p>
            <a:pPr algn="l">
              <a:lnSpc>
                <a:spcPct val="112000"/>
              </a:lnSpc>
              <a:spcAft>
                <a:spcPts val="1000"/>
              </a:spcAft>
            </a:pPr>
            <a:r>
              <a:rPr sz="1700" b="0" i="0">
                <a:solidFill>
                  <a:srgbClr val="0F172A"/>
                </a:solidFill>
                <a:latin typeface="Calibri"/>
              </a:rPr>
              <a:t>• Bình thép kín, nạp O</a:t>
            </a:r>
            <a:r>
              <a:rPr sz="1700" b="0" i="0" baseline="-25000">
                <a:solidFill>
                  <a:srgbClr val="0F172A"/>
                </a:solidFill>
                <a:latin typeface="Calibri"/>
              </a:rPr>
              <a:t>2</a:t>
            </a:r>
            <a:r>
              <a:rPr sz="1700" b="0" i="0">
                <a:solidFill>
                  <a:srgbClr val="0F172A"/>
                </a:solidFill>
                <a:latin typeface="Calibri"/>
              </a:rPr>
              <a:t> dư</a:t>
            </a:r>
          </a:p>
          <a:p>
            <a:pPr algn="l">
              <a:lnSpc>
                <a:spcPct val="112000"/>
              </a:lnSpc>
              <a:spcAft>
                <a:spcPts val="1000"/>
              </a:spcAft>
            </a:pPr>
            <a:r>
              <a:rPr sz="1700" b="0" i="0">
                <a:solidFill>
                  <a:srgbClr val="0F172A"/>
                </a:solidFill>
                <a:latin typeface="Calibri"/>
              </a:rPr>
              <a:t>• Đo được  </a:t>
            </a:r>
            <a:r>
              <a:rPr sz="1700" b="1" i="0">
                <a:solidFill>
                  <a:srgbClr val="C8101E"/>
                </a:solidFill>
                <a:latin typeface="Calibri"/>
              </a:rPr>
              <a:t>Q</a:t>
            </a:r>
            <a:r>
              <a:rPr sz="1700" b="1" i="0" baseline="-25000">
                <a:solidFill>
                  <a:srgbClr val="C8101E"/>
                </a:solidFill>
                <a:latin typeface="Calibri"/>
              </a:rPr>
              <a:t>V</a:t>
            </a:r>
            <a:r>
              <a:rPr sz="1700" b="1" i="0">
                <a:solidFill>
                  <a:srgbClr val="C8101E"/>
                </a:solidFill>
                <a:latin typeface="Calibri"/>
              </a:rPr>
              <a:t> = Δ</a:t>
            </a:r>
            <a:r>
              <a:rPr sz="1700" b="1" i="0" baseline="-25000">
                <a:solidFill>
                  <a:srgbClr val="C8101E"/>
                </a:solidFill>
                <a:latin typeface="Calibri"/>
              </a:rPr>
              <a:t>r</a:t>
            </a:r>
            <a:r>
              <a:rPr sz="1700" b="1" i="0">
                <a:solidFill>
                  <a:srgbClr val="C8101E"/>
                </a:solidFill>
                <a:latin typeface="Calibri"/>
              </a:rPr>
              <a:t>U</a:t>
            </a:r>
          </a:p>
          <a:p>
            <a:pPr algn="l">
              <a:lnSpc>
                <a:spcPct val="112000"/>
              </a:lnSpc>
              <a:spcAft>
                <a:spcPts val="1000"/>
              </a:spcAft>
            </a:pPr>
            <a:r>
              <a:rPr sz="1700" b="0" i="0">
                <a:solidFill>
                  <a:srgbClr val="0F172A"/>
                </a:solidFill>
                <a:latin typeface="Calibri"/>
              </a:rPr>
              <a:t>• Chuyển đổi: Δ</a:t>
            </a:r>
            <a:r>
              <a:rPr sz="1700" b="0" i="0" baseline="-25000">
                <a:solidFill>
                  <a:srgbClr val="0F172A"/>
                </a:solidFill>
                <a:latin typeface="Calibri"/>
              </a:rPr>
              <a:t>r</a:t>
            </a:r>
            <a:r>
              <a:rPr sz="1700" b="0" i="0">
                <a:solidFill>
                  <a:srgbClr val="0F172A"/>
                </a:solidFill>
                <a:latin typeface="Calibri"/>
              </a:rPr>
              <a:t>H = Δ</a:t>
            </a:r>
            <a:r>
              <a:rPr sz="1700" b="0" i="0" baseline="-25000">
                <a:solidFill>
                  <a:srgbClr val="0F172A"/>
                </a:solidFill>
                <a:latin typeface="Calibri"/>
              </a:rPr>
              <a:t>r</a:t>
            </a:r>
            <a:r>
              <a:rPr sz="1700" b="0" i="0">
                <a:solidFill>
                  <a:srgbClr val="0F172A"/>
                </a:solidFill>
                <a:latin typeface="Calibri"/>
              </a:rPr>
              <a:t>U + Δn</a:t>
            </a:r>
            <a:r>
              <a:rPr sz="1700" b="0" i="0" baseline="-25000">
                <a:solidFill>
                  <a:srgbClr val="0F172A"/>
                </a:solidFill>
                <a:latin typeface="Calibri"/>
              </a:rPr>
              <a:t>khí</a:t>
            </a:r>
            <a:r>
              <a:rPr sz="1700" b="0" i="0">
                <a:solidFill>
                  <a:srgbClr val="0F172A"/>
                </a:solidFill>
                <a:latin typeface="Calibri"/>
              </a:rPr>
              <a:t>RT</a:t>
            </a:r>
          </a:p>
        </p:txBody>
      </p:sp>
      <p:sp>
        <p:nvSpPr>
          <p:cNvPr id="15"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29</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Luyện tại lớp 3 — Nhiệt lượng kế</a:t>
            </a:r>
          </a:p>
        </p:txBody>
      </p:sp>
      <p:sp>
        <p:nvSpPr>
          <p:cNvPr id="5" name="SectionChip"/>
          <p:cNvSpPr/>
          <p:nvPr/>
        </p:nvSpPr>
        <p:spPr>
          <a:xfrm>
            <a:off x="10378440" y="384048"/>
            <a:ext cx="1371600" cy="457200"/>
          </a:xfrm>
          <a:prstGeom prst="roundRect">
            <a:avLst>
              <a:gd name="adj" fmla="val 5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300" b="1" i="0">
                <a:solidFill>
                  <a:srgbClr val="2040CC"/>
                </a:solidFill>
                <a:latin typeface="Calibri"/>
              </a:rPr>
              <a:t>PHẦN IV</a:t>
            </a:r>
          </a:p>
        </p:txBody>
      </p:sp>
      <p:sp>
        <p:nvSpPr>
          <p:cNvPr id="6" name="TaskBox"/>
          <p:cNvSpPr/>
          <p:nvPr/>
        </p:nvSpPr>
        <p:spPr>
          <a:xfrm>
            <a:off x="640080" y="1325880"/>
            <a:ext cx="10881360" cy="1965960"/>
          </a:xfrm>
          <a:prstGeom prst="roundRect">
            <a:avLst>
              <a:gd name="adj" fmla="val 7000"/>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l">
              <a:lnSpc>
                <a:spcPct val="110000"/>
              </a:lnSpc>
              <a:spcAft>
                <a:spcPts val="400"/>
              </a:spcAft>
            </a:pPr>
            <a:r>
              <a:rPr sz="1900" b="0" i="0">
                <a:solidFill>
                  <a:srgbClr val="FFFFFF"/>
                </a:solidFill>
                <a:latin typeface="Calibri"/>
              </a:rPr>
              <a:t>Trộn </a:t>
            </a:r>
            <a:r>
              <a:rPr sz="1900" b="1" i="0">
                <a:solidFill>
                  <a:srgbClr val="FFFFFF"/>
                </a:solidFill>
                <a:latin typeface="Calibri"/>
              </a:rPr>
              <a:t>50,0 mL HCl 1,0 M</a:t>
            </a:r>
            <a:r>
              <a:rPr sz="1900" b="0" i="0">
                <a:solidFill>
                  <a:srgbClr val="FFFFFF"/>
                </a:solidFill>
                <a:latin typeface="Calibri"/>
              </a:rPr>
              <a:t> với </a:t>
            </a:r>
            <a:r>
              <a:rPr sz="1900" b="1" i="0">
                <a:solidFill>
                  <a:srgbClr val="FFFFFF"/>
                </a:solidFill>
                <a:latin typeface="Calibri"/>
              </a:rPr>
              <a:t>50,0 mL NaOH 1,0 M</a:t>
            </a:r>
            <a:r>
              <a:rPr sz="1900" b="0" i="0">
                <a:solidFill>
                  <a:srgbClr val="FFFFFF"/>
                </a:solidFill>
                <a:latin typeface="Calibri"/>
              </a:rPr>
              <a:t> (cùng 25,0 °C) trong cốc xốp, nhiệt độ tăng đến </a:t>
            </a:r>
            <a:r>
              <a:rPr sz="1900" b="1" i="0">
                <a:solidFill>
                  <a:srgbClr val="FFFFFF"/>
                </a:solidFill>
                <a:latin typeface="Calibri"/>
              </a:rPr>
              <a:t>31,8 °C</a:t>
            </a:r>
            <a:r>
              <a:rPr sz="1900" b="0" i="0">
                <a:solidFill>
                  <a:srgbClr val="FFFFFF"/>
                </a:solidFill>
                <a:latin typeface="Calibri"/>
              </a:rPr>
              <a:t>.</a:t>
            </a:r>
          </a:p>
          <a:p>
            <a:pPr algn="l">
              <a:lnSpc>
                <a:spcPct val="110000"/>
              </a:lnSpc>
              <a:spcAft>
                <a:spcPts val="400"/>
              </a:spcAft>
            </a:pPr>
            <a:r>
              <a:rPr sz="1900" b="0" i="0">
                <a:solidFill>
                  <a:srgbClr val="FFFFFF"/>
                </a:solidFill>
                <a:latin typeface="Calibri"/>
              </a:rPr>
              <a:t>Biết d = 1,0 g/mL; c = 4,18 J·g</a:t>
            </a:r>
            <a:r>
              <a:rPr sz="1900" b="0" i="0" baseline="30000">
                <a:solidFill>
                  <a:srgbClr val="FFFFFF"/>
                </a:solidFill>
                <a:latin typeface="Calibri"/>
              </a:rPr>
              <a:t>−1</a:t>
            </a:r>
            <a:r>
              <a:rPr sz="1900" b="0" i="0">
                <a:solidFill>
                  <a:srgbClr val="FFFFFF"/>
                </a:solidFill>
                <a:latin typeface="Calibri"/>
              </a:rPr>
              <a:t>·K</a:t>
            </a:r>
            <a:r>
              <a:rPr sz="1900" b="0" i="0" baseline="30000">
                <a:solidFill>
                  <a:srgbClr val="FFFFFF"/>
                </a:solidFill>
                <a:latin typeface="Calibri"/>
              </a:rPr>
              <a:t>−1</a:t>
            </a:r>
            <a:r>
              <a:rPr sz="1900" b="0" i="0">
                <a:solidFill>
                  <a:srgbClr val="FFFFFF"/>
                </a:solidFill>
                <a:latin typeface="Calibri"/>
              </a:rPr>
              <a:t>; bỏ qua nhiệt dung cốc. Tính enthalpy trung hòa.</a:t>
            </a:r>
          </a:p>
        </p:txBody>
      </p:sp>
      <p:sp>
        <p:nvSpPr>
          <p:cNvPr id="7" name="TimeBadge"/>
          <p:cNvSpPr/>
          <p:nvPr/>
        </p:nvSpPr>
        <p:spPr>
          <a:xfrm>
            <a:off x="9189720" y="384048"/>
            <a:ext cx="2377440" cy="457200"/>
          </a:xfrm>
          <a:prstGeom prst="roundRect">
            <a:avLst>
              <a:gd name="adj" fmla="val 50000"/>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27000" rIns="127000" tIns="76200" bIns="76200"/>
          <a:lstStyle/>
          <a:p>
            <a:pPr algn="ctr">
              <a:lnSpc>
                <a:spcPct val="110000"/>
              </a:lnSpc>
              <a:spcAft>
                <a:spcPts val="400"/>
              </a:spcAft>
            </a:pPr>
            <a:r>
              <a:rPr sz="1200" b="1" i="0">
                <a:solidFill>
                  <a:srgbClr val="FFFFFF"/>
                </a:solidFill>
                <a:latin typeface="Calibri"/>
              </a:rPr>
              <a:t>⏱ 7 phút — nhóm</a:t>
            </a:r>
          </a:p>
        </p:txBody>
      </p:sp>
      <p:sp>
        <p:nvSpPr>
          <p:cNvPr id="8" name="TextBox 7"/>
          <p:cNvSpPr txBox="1"/>
          <p:nvPr/>
        </p:nvSpPr>
        <p:spPr>
          <a:xfrm>
            <a:off x="822960" y="3611880"/>
            <a:ext cx="10515600" cy="1554480"/>
          </a:xfrm>
          <a:prstGeom prst="rect">
            <a:avLst/>
          </a:prstGeom>
          <a:noFill/>
        </p:spPr>
        <p:txBody>
          <a:bodyPr wrap="square" lIns="25400" rIns="25400" tIns="25400" bIns="25400">
            <a:spAutoFit/>
          </a:bodyPr>
          <a:lstStyle/>
          <a:p>
            <a:pPr algn="l">
              <a:lnSpc>
                <a:spcPct val="112000"/>
              </a:lnSpc>
              <a:spcAft>
                <a:spcPts val="1000"/>
              </a:spcAft>
            </a:pPr>
            <a:r>
              <a:rPr sz="1900" b="1" i="0">
                <a:solidFill>
                  <a:srgbClr val="0F172A"/>
                </a:solidFill>
                <a:latin typeface="Calibri"/>
              </a:rPr>
              <a:t>Các bước:</a:t>
            </a:r>
            <a:r>
              <a:rPr sz="1900" b="0" i="0">
                <a:solidFill>
                  <a:srgbClr val="0F172A"/>
                </a:solidFill>
                <a:latin typeface="Calibri"/>
              </a:rPr>
              <a:t>  ① q dung dịch thu = m·c·Δt   ② số mol H</a:t>
            </a:r>
            <a:r>
              <a:rPr sz="1900" b="0" i="0" baseline="30000">
                <a:solidFill>
                  <a:srgbClr val="0F172A"/>
                </a:solidFill>
                <a:latin typeface="Calibri"/>
              </a:rPr>
              <a:t>+</a:t>
            </a:r>
            <a:r>
              <a:rPr sz="1900" b="0" i="0">
                <a:solidFill>
                  <a:srgbClr val="0F172A"/>
                </a:solidFill>
                <a:latin typeface="Calibri"/>
              </a:rPr>
              <a:t> phản ứng   ③ Δ</a:t>
            </a:r>
            <a:r>
              <a:rPr sz="1900" b="0" i="0" baseline="-25000">
                <a:solidFill>
                  <a:srgbClr val="0F172A"/>
                </a:solidFill>
                <a:latin typeface="Calibri"/>
              </a:rPr>
              <a:t>n</a:t>
            </a:r>
            <a:r>
              <a:rPr sz="1900" b="0" i="0">
                <a:solidFill>
                  <a:srgbClr val="0F172A"/>
                </a:solidFill>
                <a:latin typeface="Calibri"/>
              </a:rPr>
              <a:t>H = −q/n</a:t>
            </a:r>
          </a:p>
          <a:p>
            <a:pPr algn="l">
              <a:lnSpc>
                <a:spcPct val="112000"/>
              </a:lnSpc>
              <a:spcAft>
                <a:spcPts val="1000"/>
              </a:spcAft>
            </a:pPr>
            <a:r>
              <a:rPr sz="1900" b="0" i="0">
                <a:solidFill>
                  <a:srgbClr val="0F172A"/>
                </a:solidFill>
                <a:latin typeface="Calibri"/>
              </a:rPr>
              <a:t>So sánh kết quả với giá trị chuẩn </a:t>
            </a:r>
            <a:r>
              <a:rPr sz="1900" b="1" i="0">
                <a:solidFill>
                  <a:srgbClr val="0F172A"/>
                </a:solidFill>
                <a:latin typeface="Calibri"/>
              </a:rPr>
              <a:t>−57,3 kJ/mol</a:t>
            </a:r>
            <a:r>
              <a:rPr sz="1900" b="0" i="0">
                <a:solidFill>
                  <a:srgbClr val="0F172A"/>
                </a:solidFill>
                <a:latin typeface="Calibri"/>
              </a:rPr>
              <a:t> — vì sao lệch?</a:t>
            </a:r>
          </a:p>
        </p:txBody>
      </p:sp>
      <p:sp>
        <p:nvSpPr>
          <p:cNvPr id="9"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30</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AccentBar"/>
          <p:cNvSpPr/>
          <p:nvPr/>
        </p:nvSpPr>
        <p:spPr>
          <a:xfrm>
            <a:off x="502920" y="384048"/>
            <a:ext cx="82296" cy="566928"/>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SlideTitle"/>
          <p:cNvSpPr txBox="1"/>
          <p:nvPr/>
        </p:nvSpPr>
        <p:spPr>
          <a:xfrm>
            <a:off x="731520" y="329184"/>
            <a:ext cx="9692640" cy="731520"/>
          </a:xfrm>
          <a:prstGeom prst="rect">
            <a:avLst/>
          </a:prstGeom>
          <a:noFill/>
        </p:spPr>
        <p:txBody>
          <a:bodyPr wrap="square" lIns="25400" rIns="25400" tIns="25400" bIns="25400">
            <a:spAutoFit/>
          </a:bodyPr>
          <a:lstStyle/>
          <a:p>
            <a:pPr algn="l">
              <a:lnSpc>
                <a:spcPct val="112000"/>
              </a:lnSpc>
              <a:spcAft>
                <a:spcPts val="600"/>
              </a:spcAft>
            </a:pPr>
            <a:r>
              <a:rPr sz="2700" b="1" i="0">
                <a:solidFill>
                  <a:srgbClr val="0F172A"/>
                </a:solidFill>
                <a:latin typeface="Calibri"/>
              </a:rPr>
              <a:t>Tổng kết — sơ đồ công thức cần nhớ</a:t>
            </a:r>
          </a:p>
        </p:txBody>
      </p:sp>
      <p:sp>
        <p:nvSpPr>
          <p:cNvPr id="5" name="SumCard1"/>
          <p:cNvSpPr/>
          <p:nvPr/>
        </p:nvSpPr>
        <p:spPr>
          <a:xfrm>
            <a:off x="548640" y="1371600"/>
            <a:ext cx="5440680" cy="1298448"/>
          </a:xfrm>
          <a:prstGeom prst="roundRect">
            <a:avLst>
              <a:gd name="adj" fmla="val 1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1481328"/>
            <a:ext cx="4937760" cy="411480"/>
          </a:xfrm>
          <a:prstGeom prst="rect">
            <a:avLst/>
          </a:prstGeom>
          <a:noFill/>
        </p:spPr>
        <p:txBody>
          <a:bodyPr wrap="square" lIns="25400" rIns="25400" tIns="25400" bIns="25400">
            <a:spAutoFit/>
          </a:bodyPr>
          <a:lstStyle/>
          <a:p>
            <a:pPr algn="l">
              <a:lnSpc>
                <a:spcPct val="112000"/>
              </a:lnSpc>
              <a:spcAft>
                <a:spcPts val="600"/>
              </a:spcAft>
            </a:pPr>
            <a:r>
              <a:rPr sz="1500" b="1" i="0">
                <a:solidFill>
                  <a:srgbClr val="475569"/>
                </a:solidFill>
                <a:latin typeface="Calibri"/>
              </a:rPr>
              <a:t>Nguyên lí I</a:t>
            </a:r>
          </a:p>
        </p:txBody>
      </p:sp>
      <p:sp>
        <p:nvSpPr>
          <p:cNvPr id="7" name="TextBox 6"/>
          <p:cNvSpPr txBox="1"/>
          <p:nvPr/>
        </p:nvSpPr>
        <p:spPr>
          <a:xfrm>
            <a:off x="822960" y="1874520"/>
            <a:ext cx="5029200" cy="64008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ΔU = Q + W</a:t>
            </a:r>
          </a:p>
        </p:txBody>
      </p:sp>
      <p:sp>
        <p:nvSpPr>
          <p:cNvPr id="8" name="SumCard2"/>
          <p:cNvSpPr/>
          <p:nvPr/>
        </p:nvSpPr>
        <p:spPr>
          <a:xfrm>
            <a:off x="6172200" y="1371600"/>
            <a:ext cx="5440680" cy="1298448"/>
          </a:xfrm>
          <a:prstGeom prst="roundRect">
            <a:avLst>
              <a:gd name="adj" fmla="val 1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46520" y="1481328"/>
            <a:ext cx="4937760" cy="411480"/>
          </a:xfrm>
          <a:prstGeom prst="rect">
            <a:avLst/>
          </a:prstGeom>
          <a:noFill/>
        </p:spPr>
        <p:txBody>
          <a:bodyPr wrap="square" lIns="25400" rIns="25400" tIns="25400" bIns="25400">
            <a:spAutoFit/>
          </a:bodyPr>
          <a:lstStyle/>
          <a:p>
            <a:pPr algn="l">
              <a:lnSpc>
                <a:spcPct val="112000"/>
              </a:lnSpc>
              <a:spcAft>
                <a:spcPts val="600"/>
              </a:spcAft>
            </a:pPr>
            <a:r>
              <a:rPr sz="1500" b="1" i="0">
                <a:solidFill>
                  <a:srgbClr val="475569"/>
                </a:solidFill>
                <a:latin typeface="Calibri"/>
              </a:rPr>
              <a:t>Công giãn nở</a:t>
            </a:r>
          </a:p>
        </p:txBody>
      </p:sp>
      <p:sp>
        <p:nvSpPr>
          <p:cNvPr id="10" name="TextBox 9"/>
          <p:cNvSpPr txBox="1"/>
          <p:nvPr/>
        </p:nvSpPr>
        <p:spPr>
          <a:xfrm>
            <a:off x="6446520" y="1874520"/>
            <a:ext cx="5029200" cy="64008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W = −P</a:t>
            </a:r>
            <a:r>
              <a:rPr sz="1900" b="1" i="0" baseline="-25000">
                <a:solidFill>
                  <a:srgbClr val="C8101E"/>
                </a:solidFill>
                <a:latin typeface="Calibri"/>
              </a:rPr>
              <a:t>ngoài</a:t>
            </a:r>
            <a:r>
              <a:rPr sz="1900" b="1" i="0">
                <a:solidFill>
                  <a:srgbClr val="C8101E"/>
                </a:solidFill>
                <a:latin typeface="Calibri"/>
              </a:rPr>
              <a:t>·ΔV</a:t>
            </a:r>
          </a:p>
        </p:txBody>
      </p:sp>
      <p:sp>
        <p:nvSpPr>
          <p:cNvPr id="11" name="SumCard3"/>
          <p:cNvSpPr/>
          <p:nvPr/>
        </p:nvSpPr>
        <p:spPr>
          <a:xfrm>
            <a:off x="548640" y="2852928"/>
            <a:ext cx="5440680" cy="1298448"/>
          </a:xfrm>
          <a:prstGeom prst="roundRect">
            <a:avLst>
              <a:gd name="adj" fmla="val 1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60" y="2962656"/>
            <a:ext cx="4937760" cy="411480"/>
          </a:xfrm>
          <a:prstGeom prst="rect">
            <a:avLst/>
          </a:prstGeom>
          <a:noFill/>
        </p:spPr>
        <p:txBody>
          <a:bodyPr wrap="square" lIns="25400" rIns="25400" tIns="25400" bIns="25400">
            <a:spAutoFit/>
          </a:bodyPr>
          <a:lstStyle/>
          <a:p>
            <a:pPr algn="l">
              <a:lnSpc>
                <a:spcPct val="112000"/>
              </a:lnSpc>
              <a:spcAft>
                <a:spcPts val="600"/>
              </a:spcAft>
            </a:pPr>
            <a:r>
              <a:rPr sz="1500" b="1" i="0">
                <a:solidFill>
                  <a:srgbClr val="475569"/>
                </a:solidFill>
                <a:latin typeface="Calibri"/>
              </a:rPr>
              <a:t>Enthalpy</a:t>
            </a:r>
          </a:p>
        </p:txBody>
      </p:sp>
      <p:sp>
        <p:nvSpPr>
          <p:cNvPr id="13" name="TextBox 12"/>
          <p:cNvSpPr txBox="1"/>
          <p:nvPr/>
        </p:nvSpPr>
        <p:spPr>
          <a:xfrm>
            <a:off x="822960" y="3355848"/>
            <a:ext cx="5029200" cy="64008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Q</a:t>
            </a:r>
            <a:r>
              <a:rPr sz="1900" b="1" i="0" baseline="-25000">
                <a:solidFill>
                  <a:srgbClr val="C8101E"/>
                </a:solidFill>
                <a:latin typeface="Calibri"/>
              </a:rPr>
              <a:t>P</a:t>
            </a:r>
            <a:r>
              <a:rPr sz="1900" b="1" i="0">
                <a:solidFill>
                  <a:srgbClr val="C8101E"/>
                </a:solidFill>
                <a:latin typeface="Calibri"/>
              </a:rPr>
              <a:t> = ΔH;  Q</a:t>
            </a:r>
            <a:r>
              <a:rPr sz="1900" b="1" i="0" baseline="-25000">
                <a:solidFill>
                  <a:srgbClr val="C8101E"/>
                </a:solidFill>
                <a:latin typeface="Calibri"/>
              </a:rPr>
              <a:t>V</a:t>
            </a:r>
            <a:r>
              <a:rPr sz="1900" b="1" i="0">
                <a:solidFill>
                  <a:srgbClr val="C8101E"/>
                </a:solidFill>
                <a:latin typeface="Calibri"/>
              </a:rPr>
              <a:t> = ΔU</a:t>
            </a:r>
          </a:p>
        </p:txBody>
      </p:sp>
      <p:sp>
        <p:nvSpPr>
          <p:cNvPr id="14" name="SumCard4"/>
          <p:cNvSpPr/>
          <p:nvPr/>
        </p:nvSpPr>
        <p:spPr>
          <a:xfrm>
            <a:off x="6172200" y="2852928"/>
            <a:ext cx="5440680" cy="1298448"/>
          </a:xfrm>
          <a:prstGeom prst="roundRect">
            <a:avLst>
              <a:gd name="adj" fmla="val 1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46520" y="2962656"/>
            <a:ext cx="4937760" cy="411480"/>
          </a:xfrm>
          <a:prstGeom prst="rect">
            <a:avLst/>
          </a:prstGeom>
          <a:noFill/>
        </p:spPr>
        <p:txBody>
          <a:bodyPr wrap="square" lIns="25400" rIns="25400" tIns="25400" bIns="25400">
            <a:spAutoFit/>
          </a:bodyPr>
          <a:lstStyle/>
          <a:p>
            <a:pPr algn="l">
              <a:lnSpc>
                <a:spcPct val="112000"/>
              </a:lnSpc>
              <a:spcAft>
                <a:spcPts val="600"/>
              </a:spcAft>
            </a:pPr>
            <a:r>
              <a:rPr sz="1500" b="1" i="0">
                <a:solidFill>
                  <a:srgbClr val="475569"/>
                </a:solidFill>
                <a:latin typeface="Calibri"/>
              </a:rPr>
              <a:t>ΔH và ΔU</a:t>
            </a:r>
          </a:p>
        </p:txBody>
      </p:sp>
      <p:sp>
        <p:nvSpPr>
          <p:cNvPr id="16" name="TextBox 15"/>
          <p:cNvSpPr txBox="1"/>
          <p:nvPr/>
        </p:nvSpPr>
        <p:spPr>
          <a:xfrm>
            <a:off x="6446520" y="3355848"/>
            <a:ext cx="5029200" cy="64008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ΔH = ΔU + Δn</a:t>
            </a:r>
            <a:r>
              <a:rPr sz="1900" b="1" i="0" baseline="-25000">
                <a:solidFill>
                  <a:srgbClr val="C8101E"/>
                </a:solidFill>
                <a:latin typeface="Calibri"/>
              </a:rPr>
              <a:t>khí</a:t>
            </a:r>
            <a:r>
              <a:rPr sz="1900" b="1" i="0">
                <a:solidFill>
                  <a:srgbClr val="C8101E"/>
                </a:solidFill>
                <a:latin typeface="Calibri"/>
              </a:rPr>
              <a:t>RT</a:t>
            </a:r>
          </a:p>
        </p:txBody>
      </p:sp>
      <p:sp>
        <p:nvSpPr>
          <p:cNvPr id="17" name="SumCard5"/>
          <p:cNvSpPr/>
          <p:nvPr/>
        </p:nvSpPr>
        <p:spPr>
          <a:xfrm>
            <a:off x="548640" y="4334256"/>
            <a:ext cx="5440680" cy="1298448"/>
          </a:xfrm>
          <a:prstGeom prst="roundRect">
            <a:avLst>
              <a:gd name="adj" fmla="val 1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4443984"/>
            <a:ext cx="4937760" cy="411480"/>
          </a:xfrm>
          <a:prstGeom prst="rect">
            <a:avLst/>
          </a:prstGeom>
          <a:noFill/>
        </p:spPr>
        <p:txBody>
          <a:bodyPr wrap="square" lIns="25400" rIns="25400" tIns="25400" bIns="25400">
            <a:spAutoFit/>
          </a:bodyPr>
          <a:lstStyle/>
          <a:p>
            <a:pPr algn="l">
              <a:lnSpc>
                <a:spcPct val="112000"/>
              </a:lnSpc>
              <a:spcAft>
                <a:spcPts val="600"/>
              </a:spcAft>
            </a:pPr>
            <a:r>
              <a:rPr sz="1500" b="1" i="0">
                <a:solidFill>
                  <a:srgbClr val="475569"/>
                </a:solidFill>
                <a:latin typeface="Calibri"/>
              </a:rPr>
              <a:t>Nhiệt sinh</a:t>
            </a:r>
          </a:p>
        </p:txBody>
      </p:sp>
      <p:sp>
        <p:nvSpPr>
          <p:cNvPr id="19" name="TextBox 18"/>
          <p:cNvSpPr txBox="1"/>
          <p:nvPr/>
        </p:nvSpPr>
        <p:spPr>
          <a:xfrm>
            <a:off x="822960" y="4837176"/>
            <a:ext cx="5029200" cy="64008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Δ</a:t>
            </a:r>
            <a:r>
              <a:rPr sz="1900" b="1" i="0" baseline="-25000">
                <a:solidFill>
                  <a:srgbClr val="C8101E"/>
                </a:solidFill>
                <a:latin typeface="Calibri"/>
              </a:rPr>
              <a:t>r</a:t>
            </a:r>
            <a:r>
              <a:rPr sz="1900" b="1" i="0">
                <a:solidFill>
                  <a:srgbClr val="C8101E"/>
                </a:solidFill>
                <a:latin typeface="Calibri"/>
              </a:rPr>
              <a:t>H° = ΣΔ</a:t>
            </a:r>
            <a:r>
              <a:rPr sz="1900" b="1" i="0" baseline="-25000">
                <a:solidFill>
                  <a:srgbClr val="C8101E"/>
                </a:solidFill>
                <a:latin typeface="Calibri"/>
              </a:rPr>
              <a:t>f</a:t>
            </a:r>
            <a:r>
              <a:rPr sz="1900" b="1" i="0">
                <a:solidFill>
                  <a:srgbClr val="C8101E"/>
                </a:solidFill>
                <a:latin typeface="Calibri"/>
              </a:rPr>
              <a:t>H°(sp) − ΣΔ</a:t>
            </a:r>
            <a:r>
              <a:rPr sz="1900" b="1" i="0" baseline="-25000">
                <a:solidFill>
                  <a:srgbClr val="C8101E"/>
                </a:solidFill>
                <a:latin typeface="Calibri"/>
              </a:rPr>
              <a:t>f</a:t>
            </a:r>
            <a:r>
              <a:rPr sz="1900" b="1" i="0">
                <a:solidFill>
                  <a:srgbClr val="C8101E"/>
                </a:solidFill>
                <a:latin typeface="Calibri"/>
              </a:rPr>
              <a:t>H°(cđ)</a:t>
            </a:r>
          </a:p>
        </p:txBody>
      </p:sp>
      <p:sp>
        <p:nvSpPr>
          <p:cNvPr id="20" name="SumCard6"/>
          <p:cNvSpPr/>
          <p:nvPr/>
        </p:nvSpPr>
        <p:spPr>
          <a:xfrm>
            <a:off x="6172200" y="4334256"/>
            <a:ext cx="5440680" cy="1298448"/>
          </a:xfrm>
          <a:prstGeom prst="roundRect">
            <a:avLst>
              <a:gd name="adj" fmla="val 10000"/>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46520" y="4443984"/>
            <a:ext cx="4937760" cy="411480"/>
          </a:xfrm>
          <a:prstGeom prst="rect">
            <a:avLst/>
          </a:prstGeom>
          <a:noFill/>
        </p:spPr>
        <p:txBody>
          <a:bodyPr wrap="square" lIns="25400" rIns="25400" tIns="25400" bIns="25400">
            <a:spAutoFit/>
          </a:bodyPr>
          <a:lstStyle/>
          <a:p>
            <a:pPr algn="l">
              <a:lnSpc>
                <a:spcPct val="112000"/>
              </a:lnSpc>
              <a:spcAft>
                <a:spcPts val="600"/>
              </a:spcAft>
            </a:pPr>
            <a:r>
              <a:rPr sz="1500" b="1" i="0">
                <a:solidFill>
                  <a:srgbClr val="475569"/>
                </a:solidFill>
                <a:latin typeface="Calibri"/>
              </a:rPr>
              <a:t>Liên kết (khí)</a:t>
            </a:r>
          </a:p>
        </p:txBody>
      </p:sp>
      <p:sp>
        <p:nvSpPr>
          <p:cNvPr id="22" name="TextBox 21"/>
          <p:cNvSpPr txBox="1"/>
          <p:nvPr/>
        </p:nvSpPr>
        <p:spPr>
          <a:xfrm>
            <a:off x="6446520" y="4837176"/>
            <a:ext cx="5029200" cy="640080"/>
          </a:xfrm>
          <a:prstGeom prst="rect">
            <a:avLst/>
          </a:prstGeom>
          <a:noFill/>
        </p:spPr>
        <p:txBody>
          <a:bodyPr wrap="square" lIns="25400" rIns="25400" tIns="25400" bIns="25400">
            <a:spAutoFit/>
          </a:bodyPr>
          <a:lstStyle/>
          <a:p>
            <a:pPr algn="l">
              <a:lnSpc>
                <a:spcPct val="112000"/>
              </a:lnSpc>
              <a:spcAft>
                <a:spcPts val="600"/>
              </a:spcAft>
            </a:pPr>
            <a:r>
              <a:rPr sz="1900" b="1" i="0">
                <a:solidFill>
                  <a:srgbClr val="C8101E"/>
                </a:solidFill>
                <a:latin typeface="Calibri"/>
              </a:rPr>
              <a:t>Δ</a:t>
            </a:r>
            <a:r>
              <a:rPr sz="1900" b="1" i="0" baseline="-25000">
                <a:solidFill>
                  <a:srgbClr val="C8101E"/>
                </a:solidFill>
                <a:latin typeface="Calibri"/>
              </a:rPr>
              <a:t>r</a:t>
            </a:r>
            <a:r>
              <a:rPr sz="1900" b="1" i="0">
                <a:solidFill>
                  <a:srgbClr val="C8101E"/>
                </a:solidFill>
                <a:latin typeface="Calibri"/>
              </a:rPr>
              <a:t>H° = ΣE</a:t>
            </a:r>
            <a:r>
              <a:rPr sz="1900" b="1" i="0" baseline="-25000">
                <a:solidFill>
                  <a:srgbClr val="C8101E"/>
                </a:solidFill>
                <a:latin typeface="Calibri"/>
              </a:rPr>
              <a:t>b</a:t>
            </a:r>
            <a:r>
              <a:rPr sz="1900" b="1" i="0">
                <a:solidFill>
                  <a:srgbClr val="C8101E"/>
                </a:solidFill>
                <a:latin typeface="Calibri"/>
              </a:rPr>
              <a:t>(cđ) − ΣE</a:t>
            </a:r>
            <a:r>
              <a:rPr sz="1900" b="1" i="0" baseline="-25000">
                <a:solidFill>
                  <a:srgbClr val="C8101E"/>
                </a:solidFill>
                <a:latin typeface="Calibri"/>
              </a:rPr>
              <a:t>b</a:t>
            </a:r>
            <a:r>
              <a:rPr sz="1900" b="1" i="0">
                <a:solidFill>
                  <a:srgbClr val="C8101E"/>
                </a:solidFill>
                <a:latin typeface="Calibri"/>
              </a:rPr>
              <a:t>(sp)</a:t>
            </a:r>
          </a:p>
        </p:txBody>
      </p:sp>
      <p:sp>
        <p:nvSpPr>
          <p:cNvPr id="23" name="TextBox 22"/>
          <p:cNvSpPr txBox="1"/>
          <p:nvPr/>
        </p:nvSpPr>
        <p:spPr>
          <a:xfrm>
            <a:off x="640080" y="5943600"/>
            <a:ext cx="10972800" cy="640080"/>
          </a:xfrm>
          <a:prstGeom prst="rect">
            <a:avLst/>
          </a:prstGeom>
          <a:noFill/>
        </p:spPr>
        <p:txBody>
          <a:bodyPr wrap="square" lIns="25400" rIns="25400" tIns="25400" bIns="25400">
            <a:spAutoFit/>
          </a:bodyPr>
          <a:lstStyle/>
          <a:p>
            <a:pPr algn="l">
              <a:lnSpc>
                <a:spcPct val="112000"/>
              </a:lnSpc>
              <a:spcAft>
                <a:spcPts val="600"/>
              </a:spcAft>
            </a:pPr>
            <a:r>
              <a:rPr sz="1600" b="1" i="0">
                <a:solidFill>
                  <a:srgbClr val="C8101E"/>
                </a:solidFill>
                <a:latin typeface="Calibri"/>
              </a:rPr>
              <a:t>Ba lỗi cấm mắc: viết “ΔQ, ΔW” • quên đổi đơn vị (L, kJ ↔ m</a:t>
            </a:r>
            <a:r>
              <a:rPr sz="1600" b="1" i="0" baseline="30000">
                <a:solidFill>
                  <a:srgbClr val="C8101E"/>
                </a:solidFill>
                <a:latin typeface="Calibri"/>
              </a:rPr>
              <a:t>3</a:t>
            </a:r>
            <a:r>
              <a:rPr sz="1600" b="1" i="0">
                <a:solidFill>
                  <a:srgbClr val="C8101E"/>
                </a:solidFill>
                <a:latin typeface="Calibri"/>
              </a:rPr>
              <a:t>, J) • nhầm chiều nhiệt sinh với nhiệt cháy/liên kết</a:t>
            </a:r>
          </a:p>
        </p:txBody>
      </p:sp>
      <p:sp>
        <p:nvSpPr>
          <p:cNvPr id="24" name="PageNum"/>
          <p:cNvSpPr txBox="1"/>
          <p:nvPr/>
        </p:nvSpPr>
        <p:spPr>
          <a:xfrm>
            <a:off x="11658600" y="6446520"/>
            <a:ext cx="411480" cy="320040"/>
          </a:xfrm>
          <a:prstGeom prst="rect">
            <a:avLst/>
          </a:prstGeom>
          <a:noFill/>
        </p:spPr>
        <p:txBody>
          <a:bodyPr wrap="square" lIns="25400" rIns="25400" tIns="25400" bIns="25400">
            <a:spAutoFit/>
          </a:bodyPr>
          <a:lstStyle/>
          <a:p>
            <a:pPr algn="r">
              <a:lnSpc>
                <a:spcPct val="112000"/>
              </a:lnSpc>
              <a:spcAft>
                <a:spcPts val="600"/>
              </a:spcAft>
            </a:pPr>
            <a:r>
              <a:rPr sz="1200" b="0" i="0">
                <a:solidFill>
                  <a:srgbClr val="475569"/>
                </a:solidFill>
                <a:latin typeface="Calibri"/>
              </a:rPr>
              <a:t>31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G"/>
          <p:cNvSpPr/>
          <p:nvPr/>
        </p:nvSpPr>
        <p:spPr>
          <a:xfrm>
            <a:off x="0" y="0"/>
            <a:ext cx="12188952" cy="6858000"/>
          </a:xfrm>
          <a:prstGeom prst="rect">
            <a:avLst/>
          </a:prstGeom>
          <a:solidFill>
            <a:srgbClr val="2040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Deco1"/>
          <p:cNvSpPr/>
          <p:nvPr/>
        </p:nvSpPr>
        <p:spPr>
          <a:xfrm>
            <a:off x="10241280" y="-1097280"/>
            <a:ext cx="3108960" cy="3108960"/>
          </a:xfrm>
          <a:prstGeom prst="ellipse">
            <a:avLst/>
          </a:prstGeom>
          <a:no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Deco2"/>
          <p:cNvSpPr/>
          <p:nvPr/>
        </p:nvSpPr>
        <p:spPr>
          <a:xfrm>
            <a:off x="-1280160" y="4937760"/>
            <a:ext cx="2926080" cy="2926080"/>
          </a:xfrm>
          <a:prstGeom prst="ellipse">
            <a:avLst/>
          </a:prstGeom>
          <a:noFill/>
          <a:ln w="25400">
            <a:solidFill>
              <a:srgbClr val="93C5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SlideTitle"/>
          <p:cNvSpPr txBox="1"/>
          <p:nvPr/>
        </p:nvSpPr>
        <p:spPr>
          <a:xfrm>
            <a:off x="1371600" y="2377440"/>
            <a:ext cx="9445752" cy="1097280"/>
          </a:xfrm>
          <a:prstGeom prst="rect">
            <a:avLst/>
          </a:prstGeom>
          <a:noFill/>
        </p:spPr>
        <p:txBody>
          <a:bodyPr wrap="square" lIns="25400" rIns="25400" tIns="25400" bIns="25400">
            <a:spAutoFit/>
          </a:bodyPr>
          <a:lstStyle/>
          <a:p>
            <a:pPr algn="ctr">
              <a:lnSpc>
                <a:spcPct val="112000"/>
              </a:lnSpc>
              <a:spcAft>
                <a:spcPts val="600"/>
              </a:spcAft>
            </a:pPr>
            <a:r>
              <a:rPr sz="4800" b="1" i="0">
                <a:solidFill>
                  <a:srgbClr val="FFFFFF"/>
                </a:solidFill>
                <a:latin typeface="Calibri"/>
              </a:rPr>
              <a:t>CẢM ƠN CÁC EM!</a:t>
            </a:r>
          </a:p>
        </p:txBody>
      </p:sp>
      <p:sp>
        <p:nvSpPr>
          <p:cNvPr id="6" name="Sub"/>
          <p:cNvSpPr txBox="1"/>
          <p:nvPr/>
        </p:nvSpPr>
        <p:spPr>
          <a:xfrm>
            <a:off x="1371600" y="3794760"/>
            <a:ext cx="9445752" cy="548640"/>
          </a:xfrm>
          <a:prstGeom prst="rect">
            <a:avLst/>
          </a:prstGeom>
          <a:noFill/>
        </p:spPr>
        <p:txBody>
          <a:bodyPr wrap="square" lIns="25400" rIns="25400" tIns="25400" bIns="25400">
            <a:spAutoFit/>
          </a:bodyPr>
          <a:lstStyle/>
          <a:p>
            <a:pPr algn="ctr">
              <a:lnSpc>
                <a:spcPct val="112000"/>
              </a:lnSpc>
              <a:spcAft>
                <a:spcPts val="600"/>
              </a:spcAft>
            </a:pPr>
            <a:r>
              <a:rPr sz="1800" b="0" i="0">
                <a:solidFill>
                  <a:srgbClr val="93C5FD"/>
                </a:solidFill>
                <a:latin typeface="Calibri"/>
              </a:rPr>
              <a:t>Buổi sau: luyện tập chuyên sâu — mang theo tài liệu lí thuyết và máy tính cầm tay</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7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