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8" r:id="rId2"/>
    <p:sldId id="271" r:id="rId3"/>
    <p:sldId id="262" r:id="rId4"/>
    <p:sldId id="259" r:id="rId5"/>
    <p:sldId id="272" r:id="rId6"/>
    <p:sldId id="273" r:id="rId7"/>
    <p:sldId id="274" r:id="rId8"/>
    <p:sldId id="27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21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86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CD292-0C57-034A-BC4A-41D5A9049BF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C9D9-25E3-0B47-A5BD-4F6CAB7F94E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234" y="274639"/>
            <a:ext cx="5999999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234" y="1766279"/>
            <a:ext cx="5999999" cy="4103761"/>
          </a:xfrm>
        </p:spPr>
        <p:txBody>
          <a:bodyPr/>
          <a:lstStyle>
            <a:lvl1pPr marL="176400" indent="-205200">
              <a:buClr>
                <a:schemeClr val="bg1"/>
              </a:buClr>
              <a:buSzPct val="100000"/>
              <a:buFont typeface="Arial"/>
              <a:buChar char="•"/>
              <a:defRPr sz="2000"/>
            </a:lvl1pPr>
            <a:lvl2pPr>
              <a:defRPr sz="1600"/>
            </a:lvl2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F848-2F02-0C42-A2CD-23D7145611C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28233" y="6133394"/>
            <a:ext cx="22959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29BA6-E7BD-6F43-B98B-D34BC2E94AA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934200" y="-10054"/>
            <a:ext cx="2209800" cy="58800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2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25" y="274639"/>
            <a:ext cx="7646457" cy="1143000"/>
          </a:xfrm>
        </p:spPr>
        <p:txBody>
          <a:bodyPr/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924" y="1600201"/>
            <a:ext cx="3669875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824182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F848-2F02-0C42-A2CD-23D7145611C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38782" y="6133394"/>
            <a:ext cx="2133600" cy="365125"/>
          </a:xfrm>
          <a:prstGeom prst="rect">
            <a:avLst/>
          </a:prstGeom>
        </p:spPr>
        <p:txBody>
          <a:bodyPr/>
          <a:lstStyle/>
          <a:p>
            <a:fld id="{53929BA6-E7BD-6F43-B98B-D34BC2E94AA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235" y="274639"/>
            <a:ext cx="5873780" cy="1143000"/>
          </a:xfrm>
        </p:spPr>
        <p:txBody>
          <a:bodyPr/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F848-2F02-0C42-A2CD-23D7145611C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38782" y="6133394"/>
            <a:ext cx="2133600" cy="365125"/>
          </a:xfrm>
          <a:prstGeom prst="rect">
            <a:avLst/>
          </a:prstGeom>
        </p:spPr>
        <p:txBody>
          <a:bodyPr/>
          <a:lstStyle/>
          <a:p>
            <a:fld id="{53929BA6-E7BD-6F43-B98B-D34BC2E94AA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934200" y="-10053"/>
            <a:ext cx="2209800" cy="5799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2"/>
            <a:ext cx="9144000" cy="2566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690805"/>
            <a:ext cx="9144000" cy="4167195"/>
          </a:xfrm>
          <a:prstGeom prst="rect">
            <a:avLst/>
          </a:prstGeom>
          <a:solidFill>
            <a:srgbClr val="ED81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587328"/>
            <a:ext cx="9144000" cy="26829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771021"/>
            <a:ext cx="7772400" cy="1362075"/>
          </a:xfrm>
        </p:spPr>
        <p:txBody>
          <a:bodyPr anchor="t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244911"/>
            <a:ext cx="7772400" cy="38401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9566"/>
            <a:ext cx="2133600" cy="365125"/>
          </a:xfrm>
        </p:spPr>
        <p:txBody>
          <a:bodyPr/>
          <a:lstStyle/>
          <a:p>
            <a:fld id="{86A6F848-2F02-0C42-A2CD-23D7145611C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9566"/>
            <a:ext cx="28956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DNA logo Nieuw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19" y="-97686"/>
            <a:ext cx="5310353" cy="2788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05819"/>
            <a:ext cx="9144000" cy="113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8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5621"/>
          </a:xfrm>
          <a:prstGeom prst="rect">
            <a:avLst/>
          </a:prstGeom>
          <a:solidFill>
            <a:srgbClr val="ED81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8234" y="274639"/>
            <a:ext cx="78418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234" y="1766279"/>
            <a:ext cx="7744148" cy="410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8234" y="61333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6F848-2F02-0C42-A2CD-23D7145611C7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333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587328"/>
            <a:ext cx="9144000" cy="26829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8760738" y="6177991"/>
            <a:ext cx="912564" cy="303366"/>
          </a:xfrm>
          <a:prstGeom prst="roundRect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763686" y="6157418"/>
            <a:ext cx="461615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29BA6-E7BD-6F43-B98B-D34BC2E94AAD}" type="slidenum">
              <a:rPr lang="en-US" sz="1400" smtClean="0">
                <a:solidFill>
                  <a:srgbClr val="FFFFFF"/>
                </a:solidFill>
              </a:rPr>
              <a:pPr/>
              <a:t>‹nr.›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1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6" y="4256169"/>
            <a:ext cx="8438147" cy="1362075"/>
          </a:xfrm>
        </p:spPr>
        <p:txBody>
          <a:bodyPr>
            <a:normAutofit fontScale="90000"/>
          </a:bodyPr>
          <a:lstStyle/>
          <a:p>
            <a:r>
              <a:rPr lang="nl-NL" sz="5400" b="1" dirty="0"/>
              <a:t>Digitale ALV of ledenraad</a:t>
            </a:r>
            <a:br>
              <a:rPr lang="nl-NL" sz="5400" b="1" dirty="0"/>
            </a:br>
            <a:r>
              <a:rPr lang="nl-NL" sz="5400" b="1" dirty="0"/>
              <a:t>met de (tijdelijke) noodwet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sz="5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89566"/>
            <a:ext cx="2133600" cy="365125"/>
          </a:xfrm>
          <a:prstGeom prst="rect">
            <a:avLst/>
          </a:prstGeom>
        </p:spPr>
        <p:txBody>
          <a:bodyPr/>
          <a:lstStyle/>
          <a:p>
            <a:fld id="{53929BA6-E7BD-6F43-B98B-D34BC2E94A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6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5926" y="639399"/>
            <a:ext cx="2526874" cy="1068951"/>
            <a:chOff x="825926" y="639399"/>
            <a:chExt cx="2133734" cy="1068951"/>
          </a:xfrm>
        </p:grpSpPr>
        <p:sp>
          <p:nvSpPr>
            <p:cNvPr id="4" name="Rounded Rectangle 3"/>
            <p:cNvSpPr/>
            <p:nvPr/>
          </p:nvSpPr>
          <p:spPr>
            <a:xfrm>
              <a:off x="825926" y="639399"/>
              <a:ext cx="2133734" cy="60201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>
              <a:off x="1135737" y="1015234"/>
              <a:ext cx="587234" cy="693116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26" y="310415"/>
            <a:ext cx="7905139" cy="1143000"/>
          </a:xfrm>
        </p:spPr>
        <p:txBody>
          <a:bodyPr>
            <a:normAutofit/>
          </a:bodyPr>
          <a:lstStyle/>
          <a:p>
            <a:r>
              <a:rPr lang="en-US" sz="2800" dirty="0"/>
              <a:t>     </a:t>
            </a:r>
            <a:r>
              <a:rPr lang="en-US" sz="2800" dirty="0" err="1"/>
              <a:t>Vandaag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234" y="1761852"/>
            <a:ext cx="6635092" cy="488321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0"/>
              </a:spcBef>
            </a:pPr>
            <a:r>
              <a:rPr lang="nl-NL" sz="2800" b="1" dirty="0">
                <a:solidFill>
                  <a:schemeClr val="bg1"/>
                </a:solidFill>
              </a:rPr>
              <a:t>Meer over ins en outs van de noodwet</a:t>
            </a:r>
            <a:r>
              <a:rPr lang="nl-NL" sz="2800" dirty="0"/>
              <a:t/>
            </a:r>
            <a:br>
              <a:rPr lang="nl-NL" sz="2800" dirty="0"/>
            </a:br>
            <a:r>
              <a:rPr lang="nl-NL" sz="2800" i="1" dirty="0"/>
              <a:t>Marijke Flamman</a:t>
            </a:r>
            <a:r>
              <a:rPr lang="nl-NL" sz="2800" dirty="0"/>
              <a:t>, senior adviseur NCR</a:t>
            </a:r>
          </a:p>
          <a:p>
            <a:pPr marL="342900" indent="-342900">
              <a:spcBef>
                <a:spcPts val="0"/>
              </a:spcBef>
            </a:pPr>
            <a:endParaRPr lang="nl-NL" sz="2800" dirty="0"/>
          </a:p>
          <a:p>
            <a:pPr marL="342900" indent="-342900">
              <a:spcBef>
                <a:spcPts val="0"/>
              </a:spcBef>
            </a:pPr>
            <a:r>
              <a:rPr lang="nl-NL" sz="2800" b="1" dirty="0">
                <a:solidFill>
                  <a:schemeClr val="bg1"/>
                </a:solidFill>
              </a:rPr>
              <a:t>ALV zonder meeting</a:t>
            </a:r>
            <a:r>
              <a:rPr lang="nl-NL" sz="2800" dirty="0"/>
              <a:t/>
            </a:r>
            <a:br>
              <a:rPr lang="nl-NL" sz="2800" dirty="0"/>
            </a:br>
            <a:r>
              <a:rPr lang="nl-NL" sz="2800" i="1" dirty="0"/>
              <a:t>Marja ten Voorde </a:t>
            </a:r>
            <a:r>
              <a:rPr lang="nl-NL" sz="2800" dirty="0"/>
              <a:t>Intrakoop</a:t>
            </a:r>
          </a:p>
          <a:p>
            <a:pPr marL="342900" indent="-342900">
              <a:spcBef>
                <a:spcPts val="0"/>
              </a:spcBef>
            </a:pPr>
            <a:endParaRPr lang="nl-NL" sz="2800" dirty="0"/>
          </a:p>
          <a:p>
            <a:pPr marL="342900" indent="-342900">
              <a:spcBef>
                <a:spcPts val="0"/>
              </a:spcBef>
            </a:pPr>
            <a:r>
              <a:rPr lang="nl-NL" sz="2800" b="1" dirty="0">
                <a:solidFill>
                  <a:schemeClr val="bg1"/>
                </a:solidFill>
              </a:rPr>
              <a:t>ALV met een videomeeting</a:t>
            </a:r>
            <a:r>
              <a:rPr lang="nl-NL" sz="2800" dirty="0"/>
              <a:t/>
            </a:r>
            <a:br>
              <a:rPr lang="nl-NL" sz="2800" dirty="0"/>
            </a:br>
            <a:r>
              <a:rPr lang="nl-NL" sz="2800" i="1" dirty="0"/>
              <a:t>Alida Dorenbosch </a:t>
            </a:r>
            <a:r>
              <a:rPr lang="nl-NL" sz="2800" dirty="0"/>
              <a:t>KNGF</a:t>
            </a:r>
          </a:p>
          <a:p>
            <a:pPr marL="342900" indent="-342900">
              <a:spcBef>
                <a:spcPts val="0"/>
              </a:spcBef>
            </a:pPr>
            <a:endParaRPr lang="nl-NL" sz="2800" dirty="0"/>
          </a:p>
          <a:p>
            <a:pPr marL="342900" indent="-342900">
              <a:spcBef>
                <a:spcPts val="0"/>
              </a:spcBef>
            </a:pPr>
            <a:r>
              <a:rPr lang="nl-NL" sz="2800" b="1" dirty="0">
                <a:solidFill>
                  <a:schemeClr val="bg1"/>
                </a:solidFill>
              </a:rPr>
              <a:t>Digitaal stemmen tips</a:t>
            </a:r>
            <a:r>
              <a:rPr lang="nl-NL" sz="2800" dirty="0"/>
              <a:t/>
            </a:r>
            <a:br>
              <a:rPr lang="nl-NL" sz="2800" dirty="0"/>
            </a:br>
            <a:r>
              <a:rPr lang="nl-NL" sz="2800" i="1" dirty="0"/>
              <a:t>Martijn den Ouden</a:t>
            </a:r>
            <a:r>
              <a:rPr lang="nl-NL" sz="2800" dirty="0"/>
              <a:t>, adviseur NCR</a:t>
            </a:r>
          </a:p>
          <a:p>
            <a:pPr marL="342900" indent="-342900">
              <a:spcBef>
                <a:spcPts val="0"/>
              </a:spcBef>
            </a:pPr>
            <a:endParaRPr lang="nl-NL" sz="28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800" dirty="0"/>
              <a:t>Moderatie: </a:t>
            </a:r>
            <a:r>
              <a:rPr lang="nl-NL" sz="2800" i="1" dirty="0"/>
              <a:t>Marike Kuperus</a:t>
            </a:r>
            <a:r>
              <a:rPr lang="nl-NL" sz="2800" dirty="0"/>
              <a:t>, Kuperus&amp;Co</a:t>
            </a:r>
          </a:p>
          <a:p>
            <a:pPr>
              <a:spcBef>
                <a:spcPts val="0"/>
              </a:spcBef>
            </a:pPr>
            <a:endParaRPr lang="nl-NL" sz="2800" dirty="0"/>
          </a:p>
        </p:txBody>
      </p:sp>
      <p:pic>
        <p:nvPicPr>
          <p:cNvPr id="11" name="Picture Placeholder 10" descr="groep mensen RGB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9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040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35840" y="528071"/>
            <a:ext cx="1756854" cy="1068951"/>
            <a:chOff x="825925" y="639399"/>
            <a:chExt cx="1455703" cy="1068951"/>
          </a:xfrm>
        </p:grpSpPr>
        <p:sp>
          <p:nvSpPr>
            <p:cNvPr id="4" name="Rounded Rectangle 3"/>
            <p:cNvSpPr/>
            <p:nvPr/>
          </p:nvSpPr>
          <p:spPr>
            <a:xfrm>
              <a:off x="825925" y="639399"/>
              <a:ext cx="1455703" cy="60201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>
              <a:off x="1135737" y="1015234"/>
              <a:ext cx="587234" cy="693116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665" y="284766"/>
            <a:ext cx="7744148" cy="1143000"/>
          </a:xfrm>
        </p:spPr>
        <p:txBody>
          <a:bodyPr>
            <a:normAutofit/>
          </a:bodyPr>
          <a:lstStyle/>
          <a:p>
            <a:r>
              <a:rPr lang="en-US" sz="2400" dirty="0"/>
              <a:t>Even </a:t>
            </a:r>
            <a:r>
              <a:rPr lang="en-US" sz="2400" dirty="0" err="1"/>
              <a:t>peilen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spcAft>
                <a:spcPts val="500"/>
              </a:spcAft>
            </a:pPr>
            <a:endParaRPr lang="nl-N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500"/>
              </a:spcAft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netwerk RGB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r="22733"/>
          <a:stretch/>
        </p:blipFill>
        <p:spPr>
          <a:xfrm>
            <a:off x="6934200" y="0"/>
            <a:ext cx="2209800" cy="5755923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E36C0C-0158-44A3-A89D-D31C00252521}"/>
              </a:ext>
            </a:extLst>
          </p:cNvPr>
          <p:cNvSpPr txBox="1">
            <a:spLocks/>
          </p:cNvSpPr>
          <p:nvPr/>
        </p:nvSpPr>
        <p:spPr>
          <a:xfrm>
            <a:off x="735840" y="1743523"/>
            <a:ext cx="6138202" cy="4149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400" indent="-2052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l-NL" sz="2400" b="1" dirty="0">
                <a:solidFill>
                  <a:schemeClr val="bg1"/>
                </a:solidFill>
              </a:rPr>
              <a:t>Als het gaat om digitale </a:t>
            </a:r>
            <a:r>
              <a:rPr lang="nl-NL" sz="2400" b="1" dirty="0" err="1">
                <a:solidFill>
                  <a:schemeClr val="bg1"/>
                </a:solidFill>
              </a:rPr>
              <a:t>ALV’s</a:t>
            </a:r>
            <a:r>
              <a:rPr lang="nl-NL" sz="2400" b="1" dirty="0">
                <a:solidFill>
                  <a:schemeClr val="bg1"/>
                </a:solidFill>
              </a:rPr>
              <a:t/>
            </a:r>
            <a:br>
              <a:rPr lang="nl-NL" sz="2400" b="1" dirty="0">
                <a:solidFill>
                  <a:schemeClr val="bg1"/>
                </a:solidFill>
              </a:rPr>
            </a:br>
            <a:r>
              <a:rPr lang="nl-NL" sz="2400" b="1" dirty="0">
                <a:solidFill>
                  <a:schemeClr val="bg1"/>
                </a:solidFill>
              </a:rPr>
              <a:t>wat is dan de status van jullie vereniging?</a:t>
            </a:r>
            <a:br>
              <a:rPr lang="nl-NL" sz="2400" b="1" dirty="0">
                <a:solidFill>
                  <a:schemeClr val="bg1"/>
                </a:solidFill>
              </a:rPr>
            </a:br>
            <a:endParaRPr lang="nl-NL" sz="1400" b="1" dirty="0">
              <a:solidFill>
                <a:schemeClr val="bg1"/>
              </a:solidFill>
            </a:endParaRPr>
          </a:p>
          <a:p>
            <a:pPr marL="514350" indent="-514350">
              <a:spcBef>
                <a:spcPts val="0"/>
              </a:spcBef>
              <a:buFont typeface="+mj-lt"/>
              <a:buAutoNum type="alphaLcParenR"/>
            </a:pPr>
            <a:r>
              <a:rPr lang="nl-NL" sz="2400" dirty="0"/>
              <a:t>We stellen de ALV uit </a:t>
            </a:r>
            <a:br>
              <a:rPr lang="nl-NL" sz="2400" dirty="0"/>
            </a:br>
            <a:r>
              <a:rPr lang="nl-NL" sz="2400" dirty="0"/>
              <a:t>tot we weer fysiek bij elkaar kunnen komen</a:t>
            </a:r>
            <a:br>
              <a:rPr lang="nl-NL" sz="2400" dirty="0"/>
            </a:br>
            <a:endParaRPr lang="nl-NL" sz="1200" dirty="0"/>
          </a:p>
          <a:p>
            <a:pPr marL="514350" indent="-514350">
              <a:spcBef>
                <a:spcPts val="0"/>
              </a:spcBef>
              <a:buFont typeface="+mj-lt"/>
              <a:buAutoNum type="alphaLcParenR"/>
            </a:pPr>
            <a:r>
              <a:rPr lang="nl-NL" sz="2400" dirty="0"/>
              <a:t>We zijn ons aan het oriënteren </a:t>
            </a:r>
            <a:br>
              <a:rPr lang="nl-NL" sz="2400" dirty="0"/>
            </a:br>
            <a:r>
              <a:rPr lang="nl-NL" sz="2400" dirty="0"/>
              <a:t>om een digitale ALV te doen</a:t>
            </a:r>
            <a:br>
              <a:rPr lang="nl-NL" sz="2400" dirty="0"/>
            </a:br>
            <a:endParaRPr lang="nl-NL" sz="1200" dirty="0"/>
          </a:p>
          <a:p>
            <a:pPr marL="514350" indent="-514350">
              <a:spcBef>
                <a:spcPts val="0"/>
              </a:spcBef>
              <a:buFont typeface="+mj-lt"/>
              <a:buAutoNum type="alphaLcParenR"/>
            </a:pPr>
            <a:r>
              <a:rPr lang="nl-NL" sz="2400" dirty="0"/>
              <a:t>We gaan vrijwel zeker een digitale ALV doen</a:t>
            </a:r>
            <a:br>
              <a:rPr lang="nl-NL" sz="2400" dirty="0"/>
            </a:br>
            <a:endParaRPr lang="nl-NL" sz="1200" dirty="0"/>
          </a:p>
          <a:p>
            <a:pPr marL="514350" indent="-514350">
              <a:spcBef>
                <a:spcPts val="0"/>
              </a:spcBef>
              <a:buFont typeface="+mj-lt"/>
              <a:buAutoNum type="alphaLcParenR"/>
            </a:pPr>
            <a:r>
              <a:rPr lang="nl-NL" sz="2400" dirty="0"/>
              <a:t>We hebben al een digitale ALV gedaan</a:t>
            </a:r>
          </a:p>
          <a:p>
            <a:pPr>
              <a:spcBef>
                <a:spcPts val="0"/>
              </a:spcBef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49199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6849" y="309578"/>
            <a:ext cx="4861001" cy="1068951"/>
            <a:chOff x="825925" y="639399"/>
            <a:chExt cx="3511857" cy="1068951"/>
          </a:xfrm>
        </p:grpSpPr>
        <p:sp>
          <p:nvSpPr>
            <p:cNvPr id="4" name="Rounded Rectangle 3"/>
            <p:cNvSpPr/>
            <p:nvPr/>
          </p:nvSpPr>
          <p:spPr>
            <a:xfrm>
              <a:off x="825925" y="639399"/>
              <a:ext cx="3511857" cy="60201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>
              <a:off x="1135737" y="1015234"/>
              <a:ext cx="587234" cy="693116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18" y="39083"/>
            <a:ext cx="7909001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ALV </a:t>
            </a:r>
            <a:r>
              <a:rPr lang="en-US" sz="2800" b="1" dirty="0" err="1"/>
              <a:t>volgens</a:t>
            </a:r>
            <a:r>
              <a:rPr lang="en-US" sz="2800" b="1" dirty="0"/>
              <a:t> </a:t>
            </a:r>
            <a:r>
              <a:rPr lang="en-US" sz="2800" b="1" dirty="0" err="1"/>
              <a:t>tijdelijke</a:t>
            </a:r>
            <a:r>
              <a:rPr lang="en-US" sz="2800" b="1" dirty="0"/>
              <a:t> </a:t>
            </a:r>
            <a:r>
              <a:rPr lang="en-US" sz="2800" b="1" dirty="0" err="1"/>
              <a:t>noodwet</a:t>
            </a:r>
            <a:endParaRPr lang="en-US" sz="2800" b="1" dirty="0"/>
          </a:p>
        </p:txBody>
      </p:sp>
      <p:pic>
        <p:nvPicPr>
          <p:cNvPr id="11" name="Picture Placeholder 7" descr="DNA foto RGB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1" r="27345"/>
          <a:stretch/>
        </p:blipFill>
        <p:spPr>
          <a:xfrm>
            <a:off x="6934200" y="-10054"/>
            <a:ext cx="2209800" cy="5880093"/>
          </a:xfr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5D37DF3-C140-4EFA-A18F-1AEF4A06F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48" y="1578720"/>
            <a:ext cx="6517351" cy="4950956"/>
          </a:xfrm>
        </p:spPr>
        <p:txBody>
          <a:bodyPr>
            <a:noAutofit/>
          </a:bodyPr>
          <a:lstStyle/>
          <a:p>
            <a:pPr marL="314100" lvl="0" indent="-342900">
              <a:buFont typeface="+mj-lt"/>
              <a:buAutoNum type="alphaUcPeriod"/>
            </a:pPr>
            <a:r>
              <a:rPr lang="nl-NL" sz="1700" b="1" dirty="0">
                <a:solidFill>
                  <a:schemeClr val="bg1"/>
                </a:solidFill>
              </a:rPr>
              <a:t>Het mag zonder fysieke toegang tot ALV (of ledenraad), mits</a:t>
            </a:r>
            <a:r>
              <a:rPr lang="nl-NL" sz="1700" dirty="0">
                <a:solidFill>
                  <a:schemeClr val="bg1"/>
                </a:solidFill>
              </a:rPr>
              <a:t>:</a:t>
            </a:r>
            <a:r>
              <a:rPr lang="nl-NL" sz="1700" dirty="0"/>
              <a:t/>
            </a:r>
            <a:br>
              <a:rPr lang="nl-NL" sz="1700" dirty="0"/>
            </a:br>
            <a:endParaRPr lang="nl-NL" sz="600" dirty="0"/>
          </a:p>
          <a:p>
            <a:pPr marL="628650" lvl="0" indent="-269875">
              <a:buFont typeface="+mj-lt"/>
              <a:buAutoNum type="arabicPeriod"/>
              <a:tabLst>
                <a:tab pos="1338263" algn="l"/>
              </a:tabLst>
            </a:pPr>
            <a:r>
              <a:rPr lang="nl-NL" sz="1700" dirty="0"/>
              <a:t>ALV elektronisch </a:t>
            </a:r>
            <a:r>
              <a:rPr lang="nl-NL" sz="1700" b="1" dirty="0"/>
              <a:t>voor leden is te volgen</a:t>
            </a:r>
            <a:r>
              <a:rPr lang="nl-NL" sz="1700" dirty="0"/>
              <a:t>;</a:t>
            </a:r>
          </a:p>
          <a:p>
            <a:pPr marL="628650" indent="-269875">
              <a:buFont typeface="+mj-lt"/>
              <a:buAutoNum type="arabicPeriod"/>
              <a:tabLst>
                <a:tab pos="1338263" algn="l"/>
              </a:tabLst>
            </a:pPr>
            <a:r>
              <a:rPr lang="nl-NL" sz="1700" dirty="0"/>
              <a:t>Leden </a:t>
            </a:r>
            <a:r>
              <a:rPr lang="nl-NL" sz="1700" b="1" dirty="0"/>
              <a:t>tot 72 uur tevoren vragen </a:t>
            </a:r>
            <a:r>
              <a:rPr lang="nl-NL" sz="1700" dirty="0"/>
              <a:t>schriftelijk of elektronisch kunnen indienen </a:t>
            </a:r>
          </a:p>
          <a:p>
            <a:pPr marL="628650" indent="-269875">
              <a:buFont typeface="+mj-lt"/>
              <a:buAutoNum type="arabicPeriod"/>
              <a:tabLst>
                <a:tab pos="1338263" algn="l"/>
              </a:tabLst>
            </a:pPr>
            <a:r>
              <a:rPr lang="nl-NL" sz="1700" dirty="0"/>
              <a:t>Vragen </a:t>
            </a:r>
            <a:r>
              <a:rPr lang="nl-NL" sz="1700" b="1" dirty="0"/>
              <a:t>uiterlijk tijdens ALV beantwoord </a:t>
            </a:r>
            <a:r>
              <a:rPr lang="nl-NL" sz="1700" dirty="0"/>
              <a:t>worden</a:t>
            </a:r>
            <a:br>
              <a:rPr lang="nl-NL" sz="1700" dirty="0"/>
            </a:br>
            <a:r>
              <a:rPr lang="nl-NL" sz="1700" dirty="0"/>
              <a:t>en op website geplaatst of via elektronisch communicatiemiddel</a:t>
            </a:r>
            <a:br>
              <a:rPr lang="nl-NL" sz="1700" dirty="0"/>
            </a:br>
            <a:r>
              <a:rPr lang="nl-NL" sz="1700" dirty="0"/>
              <a:t>(als dat niet lukt: geen gevolgen!)</a:t>
            </a:r>
          </a:p>
          <a:p>
            <a:pPr marL="628650" indent="-269875">
              <a:buFont typeface="+mj-lt"/>
              <a:buAutoNum type="arabicPeriod"/>
              <a:tabLst>
                <a:tab pos="1338263" algn="l"/>
              </a:tabLst>
            </a:pPr>
            <a:r>
              <a:rPr lang="nl-NL" sz="1700" dirty="0"/>
              <a:t>Bestuur probeert </a:t>
            </a:r>
            <a:r>
              <a:rPr lang="nl-NL" sz="1700" b="1" dirty="0"/>
              <a:t>ook tijdens ALV </a:t>
            </a:r>
            <a:r>
              <a:rPr lang="nl-NL" sz="1700" dirty="0"/>
              <a:t>nog nadere vragen te beantwoorden (als dat niet lukt: geen gevolgen!)</a:t>
            </a:r>
          </a:p>
          <a:p>
            <a:pPr marL="628650" indent="-269875">
              <a:buFont typeface="+mj-lt"/>
              <a:buAutoNum type="arabicPeriod"/>
              <a:tabLst>
                <a:tab pos="1338263" algn="l"/>
              </a:tabLst>
            </a:pPr>
            <a:r>
              <a:rPr lang="nl-NL" sz="1700" dirty="0"/>
              <a:t>De stemgerechtigde moet </a:t>
            </a:r>
            <a:r>
              <a:rPr lang="nl-NL" sz="1700" b="1" dirty="0"/>
              <a:t>identificeerbaar</a:t>
            </a:r>
            <a:r>
              <a:rPr lang="nl-NL" sz="1700" dirty="0"/>
              <a:t> zijn</a:t>
            </a:r>
          </a:p>
          <a:p>
            <a:pPr marL="628650" indent="-269875">
              <a:buFont typeface="+mj-lt"/>
              <a:buAutoNum type="arabicPeriod"/>
              <a:tabLst>
                <a:tab pos="1338263" algn="l"/>
              </a:tabLst>
            </a:pPr>
            <a:r>
              <a:rPr lang="nl-NL" sz="1700" dirty="0"/>
              <a:t>Bestuur kan bepalen dat </a:t>
            </a:r>
            <a:r>
              <a:rPr lang="nl-NL" sz="1700" b="1" dirty="0"/>
              <a:t>ook voorafgaand </a:t>
            </a:r>
            <a:r>
              <a:rPr lang="nl-NL" sz="1700" dirty="0"/>
              <a:t>aan ALV elektronisch gestemd kan worden.</a:t>
            </a:r>
          </a:p>
          <a:p>
            <a:pPr marL="644525">
              <a:tabLst>
                <a:tab pos="1338263" algn="l"/>
              </a:tabLst>
            </a:pPr>
            <a:endParaRPr lang="nl-NL" sz="1200" dirty="0"/>
          </a:p>
          <a:p>
            <a:pPr marL="342900" lvl="0" indent="-342900">
              <a:buFont typeface="+mj-lt"/>
              <a:buAutoNum type="alphaUcPeriod" startAt="2"/>
            </a:pPr>
            <a:r>
              <a:rPr lang="nl-NL" sz="1700" b="1" dirty="0">
                <a:solidFill>
                  <a:schemeClr val="bg1"/>
                </a:solidFill>
              </a:rPr>
              <a:t>Termijn jaarstukken verlengd</a:t>
            </a:r>
            <a:r>
              <a:rPr lang="nl-NL" sz="1700" b="1" dirty="0"/>
              <a:t/>
            </a:r>
            <a:br>
              <a:rPr lang="nl-NL" sz="1700" b="1" dirty="0"/>
            </a:br>
            <a:endParaRPr lang="nl-NL" sz="1100" b="1" dirty="0"/>
          </a:p>
          <a:p>
            <a:pPr marL="342900" lvl="0" indent="-342900">
              <a:buFont typeface="+mj-lt"/>
              <a:buAutoNum type="alphaUcPeriod" startAt="2"/>
            </a:pPr>
            <a:r>
              <a:rPr lang="nl-NL" sz="1700" b="1" dirty="0">
                <a:solidFill>
                  <a:schemeClr val="bg1"/>
                </a:solidFill>
              </a:rPr>
              <a:t>Duur Noodwet ?</a:t>
            </a:r>
            <a:endParaRPr lang="nl-NL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7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C5B83A-A9CB-4405-8D68-B166D8657EF6}"/>
              </a:ext>
            </a:extLst>
          </p:cNvPr>
          <p:cNvSpPr txBox="1">
            <a:spLocks/>
          </p:cNvSpPr>
          <p:nvPr/>
        </p:nvSpPr>
        <p:spPr>
          <a:xfrm>
            <a:off x="1477357" y="924773"/>
            <a:ext cx="5287449" cy="515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chemeClr val="tx1"/>
                </a:solidFill>
              </a:rPr>
              <a:t>In </a:t>
            </a:r>
            <a:r>
              <a:rPr lang="en-US" sz="2400" i="1" dirty="0" err="1">
                <a:solidFill>
                  <a:schemeClr val="tx1"/>
                </a:solidFill>
              </a:rPr>
              <a:t>gesprek</a:t>
            </a:r>
            <a:r>
              <a:rPr lang="en-US" sz="2400" i="1" dirty="0">
                <a:solidFill>
                  <a:schemeClr val="tx1"/>
                </a:solidFill>
              </a:rPr>
              <a:t> met Marijke Flamman NCR</a:t>
            </a:r>
          </a:p>
        </p:txBody>
      </p:sp>
    </p:spTree>
    <p:extLst>
      <p:ext uri="{BB962C8B-B14F-4D97-AF65-F5344CB8AC3E}">
        <p14:creationId xmlns:p14="http://schemas.microsoft.com/office/powerpoint/2010/main" val="429002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2894" y="374225"/>
            <a:ext cx="4861001" cy="1068951"/>
            <a:chOff x="825925" y="639399"/>
            <a:chExt cx="3511857" cy="1068951"/>
          </a:xfrm>
        </p:grpSpPr>
        <p:sp>
          <p:nvSpPr>
            <p:cNvPr id="4" name="Rounded Rectangle 3"/>
            <p:cNvSpPr/>
            <p:nvPr/>
          </p:nvSpPr>
          <p:spPr>
            <a:xfrm>
              <a:off x="825925" y="639399"/>
              <a:ext cx="3511857" cy="60201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>
              <a:off x="1135737" y="1015234"/>
              <a:ext cx="587234" cy="693116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166" y="108028"/>
            <a:ext cx="7909001" cy="11430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Een</a:t>
            </a:r>
            <a:r>
              <a:rPr lang="en-US" sz="2800" b="1" dirty="0"/>
              <a:t> ALV </a:t>
            </a:r>
            <a:r>
              <a:rPr lang="en-US" sz="2800" b="1" dirty="0" err="1"/>
              <a:t>zonder</a:t>
            </a:r>
            <a:r>
              <a:rPr lang="en-US" sz="2800" b="1" dirty="0"/>
              <a:t> meeting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5D37DF3-C140-4EFA-A18F-1AEF4A06F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44" y="1620088"/>
            <a:ext cx="7196015" cy="4977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700" b="1" dirty="0">
                <a:solidFill>
                  <a:schemeClr val="bg1"/>
                </a:solidFill>
              </a:rPr>
              <a:t>Achtergrond</a:t>
            </a:r>
            <a:r>
              <a:rPr lang="nl-NL" sz="1700" dirty="0"/>
              <a:t> </a:t>
            </a:r>
          </a:p>
          <a:p>
            <a:pPr marL="180975" indent="-180975"/>
            <a:r>
              <a:rPr lang="nl-NL" sz="1700" dirty="0"/>
              <a:t>Juni 2015 digitale ALV in statuten, 2x keer per jaar online ALV </a:t>
            </a:r>
          </a:p>
          <a:p>
            <a:pPr marL="180975" indent="-180975"/>
            <a:r>
              <a:rPr lang="nl-NL" sz="1700" dirty="0"/>
              <a:t>Mogelijkheid melden fysieke vergadering. Nooit iemand gemeld.</a:t>
            </a:r>
          </a:p>
          <a:p>
            <a:endParaRPr lang="nl-NL" sz="1700" dirty="0"/>
          </a:p>
          <a:p>
            <a:pPr marL="0" indent="0">
              <a:buNone/>
            </a:pPr>
            <a:r>
              <a:rPr lang="nl-NL" sz="1700" b="1" dirty="0">
                <a:solidFill>
                  <a:schemeClr val="bg1"/>
                </a:solidFill>
              </a:rPr>
              <a:t>Hoe pakken wij het aan?</a:t>
            </a:r>
            <a:endParaRPr lang="nl-NL" sz="1700" dirty="0">
              <a:solidFill>
                <a:schemeClr val="bg1"/>
              </a:solidFill>
            </a:endParaRPr>
          </a:p>
          <a:p>
            <a:r>
              <a:rPr lang="nl-NL" sz="1700" dirty="0"/>
              <a:t>Uiterlijk </a:t>
            </a:r>
            <a:r>
              <a:rPr lang="nl-NL" sz="1700" b="1" dirty="0"/>
              <a:t>3 weken voor ALV  e-mailuitnodiging</a:t>
            </a:r>
            <a:r>
              <a:rPr lang="nl-NL" sz="1700" dirty="0"/>
              <a:t> voor ALV, met:</a:t>
            </a:r>
          </a:p>
          <a:p>
            <a:pPr marL="447675" lvl="1"/>
            <a:r>
              <a:rPr lang="nl-NL" sz="1700" dirty="0"/>
              <a:t>vergaderstukken en mogelijkheid om vragen te stellen </a:t>
            </a:r>
          </a:p>
          <a:p>
            <a:pPr marL="447675" lvl="1"/>
            <a:r>
              <a:rPr lang="nl-NL" sz="1700" dirty="0"/>
              <a:t>overzicht stempunten en tot wanneer</a:t>
            </a:r>
          </a:p>
          <a:p>
            <a:pPr marL="447675" lvl="1"/>
            <a:r>
              <a:rPr lang="nl-NL" sz="1700" dirty="0"/>
              <a:t>unieke link naar online stembiljet (persoonsgebonden)</a:t>
            </a:r>
          </a:p>
          <a:p>
            <a:r>
              <a:rPr lang="nl-NL" sz="1700" b="1" dirty="0"/>
              <a:t>Marktonderzoeker</a:t>
            </a:r>
            <a:r>
              <a:rPr lang="nl-NL" sz="1700" dirty="0"/>
              <a:t> krijgt stemmen + eventuele opmerkingen binnen </a:t>
            </a:r>
          </a:p>
          <a:p>
            <a:pPr lvl="0"/>
            <a:r>
              <a:rPr lang="nl-NL" sz="1700" dirty="0"/>
              <a:t>Eventuele </a:t>
            </a:r>
            <a:r>
              <a:rPr lang="nl-NL" sz="1700" b="1" dirty="0"/>
              <a:t>vragen gaan naar MT</a:t>
            </a:r>
            <a:r>
              <a:rPr lang="nl-NL" sz="1700" dirty="0"/>
              <a:t>, </a:t>
            </a:r>
          </a:p>
          <a:p>
            <a:pPr lvl="0"/>
            <a:r>
              <a:rPr lang="nl-NL" sz="1700" dirty="0"/>
              <a:t>Persoonlijk antwoord + gepubliceerd op Mijn Intrakoop voor leden.</a:t>
            </a:r>
          </a:p>
          <a:p>
            <a:pPr lvl="0"/>
            <a:r>
              <a:rPr lang="nl-NL" sz="1700" b="1" dirty="0"/>
              <a:t>Na stemtermijn eindtotaal</a:t>
            </a:r>
            <a:r>
              <a:rPr lang="nl-NL" sz="1700" dirty="0"/>
              <a:t> van stemmen naar MT.</a:t>
            </a:r>
          </a:p>
          <a:p>
            <a:pPr lvl="0"/>
            <a:r>
              <a:rPr lang="nl-NL" sz="1700" dirty="0"/>
              <a:t>Geen fysieke vergadering dan </a:t>
            </a:r>
            <a:r>
              <a:rPr lang="nl-NL" sz="1700" b="1" dirty="0"/>
              <a:t>online stemmen bepalend</a:t>
            </a:r>
            <a:r>
              <a:rPr lang="nl-NL" sz="1700" dirty="0"/>
              <a:t>. </a:t>
            </a:r>
          </a:p>
          <a:p>
            <a:pPr lvl="0"/>
            <a:r>
              <a:rPr lang="nl-NL" sz="1700" b="1" dirty="0"/>
              <a:t>Besluiten gepubliceerd </a:t>
            </a:r>
            <a:r>
              <a:rPr lang="nl-NL" sz="1700" dirty="0"/>
              <a:t>op Mijn Intrakoop + nieuwsbrief.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C5B83A-A9CB-4405-8D68-B166D8657EF6}"/>
              </a:ext>
            </a:extLst>
          </p:cNvPr>
          <p:cNvSpPr txBox="1">
            <a:spLocks/>
          </p:cNvSpPr>
          <p:nvPr/>
        </p:nvSpPr>
        <p:spPr>
          <a:xfrm>
            <a:off x="1249916" y="719674"/>
            <a:ext cx="55915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chemeClr val="tx1"/>
                </a:solidFill>
              </a:rPr>
              <a:t>In </a:t>
            </a:r>
            <a:r>
              <a:rPr lang="en-US" sz="2400" i="1" dirty="0" err="1">
                <a:solidFill>
                  <a:schemeClr val="tx1"/>
                </a:solidFill>
              </a:rPr>
              <a:t>gesprek</a:t>
            </a:r>
            <a:r>
              <a:rPr lang="en-US" sz="2400" i="1" dirty="0">
                <a:solidFill>
                  <a:schemeClr val="tx1"/>
                </a:solidFill>
              </a:rPr>
              <a:t> met Marja ten Voorde </a:t>
            </a:r>
            <a:r>
              <a:rPr lang="en-US" sz="2400" i="1" dirty="0" err="1">
                <a:solidFill>
                  <a:schemeClr val="tx1"/>
                </a:solidFill>
              </a:rPr>
              <a:t>Intrakoop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304F28FF-6FAE-4474-8C26-E5B0774C30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999" r="999"/>
          <a:stretch>
            <a:fillRect/>
          </a:stretch>
        </p:blipFill>
        <p:spPr>
          <a:xfrm>
            <a:off x="6934200" y="0"/>
            <a:ext cx="22098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2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9">
            <a:extLst>
              <a:ext uri="{FF2B5EF4-FFF2-40B4-BE49-F238E27FC236}">
                <a16:creationId xmlns:a16="http://schemas.microsoft.com/office/drawing/2014/main" id="{8A07BAA4-965B-4972-8F91-92E038D525CE}"/>
              </a:ext>
            </a:extLst>
          </p:cNvPr>
          <p:cNvGrpSpPr/>
          <p:nvPr/>
        </p:nvGrpSpPr>
        <p:grpSpPr>
          <a:xfrm>
            <a:off x="432894" y="316348"/>
            <a:ext cx="4861001" cy="1068951"/>
            <a:chOff x="825925" y="639399"/>
            <a:chExt cx="3511857" cy="1068951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19281985-AC5D-4341-8789-A10A103A1C5C}"/>
                </a:ext>
              </a:extLst>
            </p:cNvPr>
            <p:cNvSpPr/>
            <p:nvPr/>
          </p:nvSpPr>
          <p:spPr>
            <a:xfrm>
              <a:off x="825925" y="639399"/>
              <a:ext cx="3511857" cy="60201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ight Triangle 5">
              <a:extLst>
                <a:ext uri="{FF2B5EF4-FFF2-40B4-BE49-F238E27FC236}">
                  <a16:creationId xmlns:a16="http://schemas.microsoft.com/office/drawing/2014/main" id="{B33AFCFE-4045-4504-BD7C-7B2B4BCAC33A}"/>
                </a:ext>
              </a:extLst>
            </p:cNvPr>
            <p:cNvSpPr/>
            <p:nvPr/>
          </p:nvSpPr>
          <p:spPr>
            <a:xfrm rot="10800000" flipH="1">
              <a:off x="1135737" y="1015234"/>
              <a:ext cx="587234" cy="693116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29" y="0"/>
            <a:ext cx="4996633" cy="1143000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Een</a:t>
            </a:r>
            <a:r>
              <a:rPr lang="en-US" sz="2400" b="1" dirty="0"/>
              <a:t> ALV met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/>
              <a:t>videomeeting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94" y="1684842"/>
            <a:ext cx="6501306" cy="46766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900" b="1" dirty="0">
                <a:solidFill>
                  <a:schemeClr val="bg1"/>
                </a:solidFill>
              </a:rPr>
              <a:t>Achtergrond</a:t>
            </a:r>
          </a:p>
          <a:p>
            <a:pPr marL="180975" indent="-180975"/>
            <a:r>
              <a:rPr lang="nl-NL" sz="1900" dirty="0"/>
              <a:t>18.000 leden waarvan 16.700 stemgerechtigde fysiotherapeuten</a:t>
            </a:r>
          </a:p>
          <a:p>
            <a:pPr marL="180975" indent="-180975"/>
            <a:r>
              <a:rPr lang="nl-NL" sz="1900" dirty="0"/>
              <a:t>2016 een pilot en 2017 echt van start</a:t>
            </a:r>
          </a:p>
          <a:p>
            <a:pPr marL="180975" indent="-180975"/>
            <a:r>
              <a:rPr lang="nl-NL" sz="1900" dirty="0"/>
              <a:t>Buiten Coronatijd  fysiek met 100 mensen + online 50 </a:t>
            </a:r>
          </a:p>
          <a:p>
            <a:r>
              <a:rPr lang="nl-NL" sz="1900" dirty="0"/>
              <a:t>Vergadering tot 2020 digitaal én fysiek. In 2020 alléén digitaal</a:t>
            </a:r>
          </a:p>
          <a:p>
            <a:endParaRPr lang="nl-NL" sz="1900" dirty="0"/>
          </a:p>
          <a:p>
            <a:pPr marL="0" indent="0">
              <a:buNone/>
            </a:pPr>
            <a:r>
              <a:rPr lang="nl-NL" sz="1900" b="1" dirty="0">
                <a:solidFill>
                  <a:schemeClr val="bg1"/>
                </a:solidFill>
              </a:rPr>
              <a:t>Hoe pakken we het aan?</a:t>
            </a:r>
          </a:p>
          <a:p>
            <a:pPr lvl="0"/>
            <a:r>
              <a:rPr lang="nl-NL" sz="1900" b="1" dirty="0"/>
              <a:t>6 weken voorafgaand </a:t>
            </a:r>
            <a:r>
              <a:rPr lang="nl-NL" sz="1900" dirty="0"/>
              <a:t>aan vergadering </a:t>
            </a:r>
          </a:p>
          <a:p>
            <a:pPr lvl="1"/>
            <a:r>
              <a:rPr lang="nl-NL" sz="1900" dirty="0"/>
              <a:t>uitnodiging + agenda sturen</a:t>
            </a:r>
          </a:p>
          <a:p>
            <a:pPr lvl="1"/>
            <a:r>
              <a:rPr lang="nl-NL" sz="1900" dirty="0"/>
              <a:t>vergaderstukken online </a:t>
            </a:r>
          </a:p>
          <a:p>
            <a:pPr marL="176213" lvl="0" indent="-176213"/>
            <a:r>
              <a:rPr lang="nl-NL" sz="1900" dirty="0"/>
              <a:t>Communicatie via nieuwsbrief en website, ook over </a:t>
            </a:r>
            <a:br>
              <a:rPr lang="nl-NL" sz="1900" dirty="0"/>
            </a:br>
            <a:r>
              <a:rPr lang="nl-NL" sz="1900" b="1" dirty="0"/>
              <a:t>vragen en antwoorden van leden</a:t>
            </a:r>
            <a:endParaRPr lang="nl-NL" sz="1900" dirty="0"/>
          </a:p>
          <a:p>
            <a:pPr lvl="0"/>
            <a:r>
              <a:rPr lang="nl-NL" sz="1900" b="1" dirty="0"/>
              <a:t>Digitaal stemmen</a:t>
            </a:r>
            <a:r>
              <a:rPr lang="nl-NL" sz="1900" dirty="0"/>
              <a:t>: start 2 weken voor datum t/m ALV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750E2C-5026-4231-B2B4-4055F7FCC75D}"/>
              </a:ext>
            </a:extLst>
          </p:cNvPr>
          <p:cNvSpPr txBox="1">
            <a:spLocks/>
          </p:cNvSpPr>
          <p:nvPr/>
        </p:nvSpPr>
        <p:spPr>
          <a:xfrm>
            <a:off x="1406534" y="761960"/>
            <a:ext cx="55276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chemeClr val="tx1"/>
                </a:solidFill>
              </a:rPr>
              <a:t>In </a:t>
            </a:r>
            <a:r>
              <a:rPr lang="en-US" sz="2400" i="1" dirty="0" err="1">
                <a:solidFill>
                  <a:schemeClr val="tx1"/>
                </a:solidFill>
              </a:rPr>
              <a:t>gesprek</a:t>
            </a:r>
            <a:r>
              <a:rPr lang="en-US" sz="2400" i="1" dirty="0">
                <a:solidFill>
                  <a:schemeClr val="tx1"/>
                </a:solidFill>
              </a:rPr>
              <a:t> met Alida Dorenbosch KNGF</a:t>
            </a:r>
          </a:p>
        </p:txBody>
      </p:sp>
      <p:pic>
        <p:nvPicPr>
          <p:cNvPr id="10" name="Picture Placeholder 11" descr="Touw RGB.jpg">
            <a:extLst>
              <a:ext uri="{FF2B5EF4-FFF2-40B4-BE49-F238E27FC236}">
                <a16:creationId xmlns:a16="http://schemas.microsoft.com/office/drawing/2014/main" id="{01BF3756-3239-4BBE-84A2-D86D0254A7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3" r="37473"/>
          <a:stretch/>
        </p:blipFill>
        <p:spPr>
          <a:xfrm>
            <a:off x="6934200" y="-9525"/>
            <a:ext cx="2209800" cy="5880100"/>
          </a:xfrm>
        </p:spPr>
      </p:pic>
    </p:spTree>
    <p:extLst>
      <p:ext uri="{BB962C8B-B14F-4D97-AF65-F5344CB8AC3E}">
        <p14:creationId xmlns:p14="http://schemas.microsoft.com/office/powerpoint/2010/main" val="76261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6849" y="309578"/>
            <a:ext cx="4861001" cy="1068951"/>
            <a:chOff x="825925" y="639399"/>
            <a:chExt cx="3511857" cy="1068951"/>
          </a:xfrm>
        </p:grpSpPr>
        <p:sp>
          <p:nvSpPr>
            <p:cNvPr id="4" name="Rounded Rectangle 3"/>
            <p:cNvSpPr/>
            <p:nvPr/>
          </p:nvSpPr>
          <p:spPr>
            <a:xfrm>
              <a:off x="825925" y="639399"/>
              <a:ext cx="3511857" cy="60201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>
              <a:off x="1135737" y="1015234"/>
              <a:ext cx="587234" cy="693116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18" y="39083"/>
            <a:ext cx="7909001" cy="11430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Digitaal</a:t>
            </a:r>
            <a:r>
              <a:rPr lang="en-US" sz="2800" b="1" dirty="0"/>
              <a:t> </a:t>
            </a:r>
            <a:r>
              <a:rPr lang="en-US" sz="2800" b="1" dirty="0" err="1"/>
              <a:t>stemmen</a:t>
            </a:r>
            <a:r>
              <a:rPr lang="en-US" sz="2800" b="1" dirty="0"/>
              <a:t> de tips</a:t>
            </a:r>
          </a:p>
        </p:txBody>
      </p:sp>
      <p:pic>
        <p:nvPicPr>
          <p:cNvPr id="11" name="Picture Placeholder 7" descr="DNA foto RGB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1" r="27345"/>
          <a:stretch/>
        </p:blipFill>
        <p:spPr>
          <a:xfrm>
            <a:off x="6934200" y="-10054"/>
            <a:ext cx="2209800" cy="5880093"/>
          </a:xfr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5D37DF3-C140-4EFA-A18F-1AEF4A06F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49" y="1595109"/>
            <a:ext cx="6408238" cy="4840071"/>
          </a:xfrm>
        </p:spPr>
        <p:txBody>
          <a:bodyPr>
            <a:noAutofit/>
          </a:bodyPr>
          <a:lstStyle/>
          <a:p>
            <a:pPr lvl="0"/>
            <a:r>
              <a:rPr lang="nl-NL" b="1" dirty="0">
                <a:solidFill>
                  <a:schemeClr val="bg1"/>
                </a:solidFill>
              </a:rPr>
              <a:t>Elektronische communicatiemiddelen</a:t>
            </a:r>
            <a:endParaRPr lang="nl-NL" dirty="0">
              <a:solidFill>
                <a:schemeClr val="bg1"/>
              </a:solidFill>
            </a:endParaRPr>
          </a:p>
          <a:p>
            <a:pPr marL="566550" lvl="1" indent="0">
              <a:buNone/>
            </a:pPr>
            <a:r>
              <a:rPr lang="nl-NL" sz="2000" dirty="0"/>
              <a:t>1) </a:t>
            </a:r>
            <a:r>
              <a:rPr lang="nl-NL" sz="2000" i="1" dirty="0"/>
              <a:t>beraadslaging</a:t>
            </a:r>
            <a:r>
              <a:rPr lang="nl-NL" sz="2000" dirty="0"/>
              <a:t>,  2) </a:t>
            </a:r>
            <a:r>
              <a:rPr lang="nl-NL" sz="2000" i="1" dirty="0"/>
              <a:t>interactie</a:t>
            </a:r>
            <a:r>
              <a:rPr lang="nl-NL" sz="2000" dirty="0"/>
              <a:t> en 3) </a:t>
            </a:r>
            <a:r>
              <a:rPr lang="nl-NL" sz="2000" i="1" dirty="0"/>
              <a:t>digitaal stemmen</a:t>
            </a:r>
            <a:endParaRPr lang="nl-NL" sz="2000" dirty="0"/>
          </a:p>
          <a:p>
            <a:pPr marL="566550" lvl="1" indent="0">
              <a:buNone/>
            </a:pPr>
            <a:r>
              <a:rPr lang="nl-NL" sz="2000" dirty="0"/>
              <a:t>O.a. </a:t>
            </a:r>
            <a:r>
              <a:rPr lang="nl-NL" sz="2000" dirty="0" err="1"/>
              <a:t>Lumi</a:t>
            </a:r>
            <a:r>
              <a:rPr lang="nl-NL" sz="2000" dirty="0"/>
              <a:t>, Legal </a:t>
            </a:r>
            <a:r>
              <a:rPr lang="nl-NL" sz="2000" dirty="0" err="1"/>
              <a:t>Voting</a:t>
            </a:r>
            <a:r>
              <a:rPr lang="nl-NL" sz="2000" dirty="0"/>
              <a:t>, </a:t>
            </a:r>
            <a:r>
              <a:rPr lang="nl-NL" sz="2000" dirty="0" err="1"/>
              <a:t>Vote</a:t>
            </a:r>
            <a:r>
              <a:rPr lang="nl-NL" sz="2000" dirty="0"/>
              <a:t> Company, </a:t>
            </a:r>
            <a:r>
              <a:rPr lang="nl-NL" sz="2000" dirty="0" err="1"/>
              <a:t>ibabs</a:t>
            </a:r>
            <a:r>
              <a:rPr lang="nl-NL" sz="2000" dirty="0"/>
              <a:t>, </a:t>
            </a:r>
            <a:r>
              <a:rPr lang="nl-NL" sz="2000" dirty="0" err="1"/>
              <a:t>Avint</a:t>
            </a:r>
            <a:r>
              <a:rPr lang="nl-NL" sz="2000" dirty="0"/>
              <a:t>, Online-ALV.nl  En ook ZOOM, Microsoft Teams, Skype etc.</a:t>
            </a:r>
          </a:p>
          <a:p>
            <a:pPr lvl="0"/>
            <a:r>
              <a:rPr lang="nl-NL" b="1" dirty="0">
                <a:solidFill>
                  <a:schemeClr val="bg1"/>
                </a:solidFill>
              </a:rPr>
              <a:t>Waar rekening mee te houden?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sz="2000" dirty="0"/>
              <a:t>Doel en schaal van de bijeenkomst</a:t>
            </a:r>
          </a:p>
          <a:p>
            <a:pPr marL="898525" lvl="2" indent="-160338"/>
            <a:r>
              <a:rPr lang="nl-NL" sz="2000" i="1" dirty="0"/>
              <a:t>Beraadslaging</a:t>
            </a:r>
            <a:r>
              <a:rPr lang="nl-NL" sz="2000" dirty="0"/>
              <a:t>: proces, presentatie en rapportage</a:t>
            </a:r>
          </a:p>
          <a:p>
            <a:pPr marL="898525" lvl="2" indent="-160338"/>
            <a:r>
              <a:rPr lang="nl-NL" sz="2000" i="1" dirty="0"/>
              <a:t>Interactie</a:t>
            </a:r>
            <a:r>
              <a:rPr lang="nl-NL" sz="2000" dirty="0"/>
              <a:t>: discussie en moderatie</a:t>
            </a:r>
          </a:p>
          <a:p>
            <a:pPr marL="898525" lvl="2" indent="-160338"/>
            <a:r>
              <a:rPr lang="nl-NL" sz="2000" i="1" dirty="0"/>
              <a:t>Stemproces</a:t>
            </a:r>
            <a:r>
              <a:rPr lang="nl-NL" sz="2000" dirty="0"/>
              <a:t>: identificatie, machtigingen, </a:t>
            </a:r>
            <a:br>
              <a:rPr lang="nl-NL" sz="2000" dirty="0"/>
            </a:br>
            <a:r>
              <a:rPr lang="nl-NL" sz="2000" dirty="0"/>
              <a:t>differentiatie en techniek</a:t>
            </a:r>
          </a:p>
          <a:p>
            <a:pPr lvl="1"/>
            <a:r>
              <a:rPr lang="nl-NL" sz="2000" dirty="0"/>
              <a:t>(ICT)-ondersteuning</a:t>
            </a:r>
          </a:p>
          <a:p>
            <a:pPr lvl="1"/>
            <a:r>
              <a:rPr lang="nl-NL" sz="2000" dirty="0"/>
              <a:t>Budget</a:t>
            </a:r>
          </a:p>
          <a:p>
            <a:pPr lvl="0"/>
            <a:r>
              <a:rPr lang="nl-NL" b="1" dirty="0">
                <a:solidFill>
                  <a:schemeClr val="bg1"/>
                </a:solidFill>
              </a:rPr>
              <a:t>Tips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nl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C5B83A-A9CB-4405-8D68-B166D8657EF6}"/>
              </a:ext>
            </a:extLst>
          </p:cNvPr>
          <p:cNvSpPr txBox="1">
            <a:spLocks/>
          </p:cNvSpPr>
          <p:nvPr/>
        </p:nvSpPr>
        <p:spPr>
          <a:xfrm>
            <a:off x="1170411" y="708807"/>
            <a:ext cx="52874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chemeClr val="tx1"/>
                </a:solidFill>
              </a:rPr>
              <a:t>In </a:t>
            </a:r>
            <a:r>
              <a:rPr lang="en-US" sz="2400" i="1" dirty="0" err="1">
                <a:solidFill>
                  <a:schemeClr val="tx1"/>
                </a:solidFill>
              </a:rPr>
              <a:t>gesprek</a:t>
            </a:r>
            <a:r>
              <a:rPr lang="en-US" sz="2400" i="1" dirty="0">
                <a:solidFill>
                  <a:schemeClr val="tx1"/>
                </a:solidFill>
              </a:rPr>
              <a:t> met Martijn den Ouden NCR</a:t>
            </a:r>
          </a:p>
        </p:txBody>
      </p:sp>
    </p:spTree>
    <p:extLst>
      <p:ext uri="{BB962C8B-B14F-4D97-AF65-F5344CB8AC3E}">
        <p14:creationId xmlns:p14="http://schemas.microsoft.com/office/powerpoint/2010/main" val="20180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35840" y="619115"/>
            <a:ext cx="1756854" cy="1068951"/>
            <a:chOff x="825925" y="639399"/>
            <a:chExt cx="1455703" cy="1068951"/>
          </a:xfrm>
        </p:grpSpPr>
        <p:sp>
          <p:nvSpPr>
            <p:cNvPr id="4" name="Rounded Rectangle 3"/>
            <p:cNvSpPr/>
            <p:nvPr/>
          </p:nvSpPr>
          <p:spPr>
            <a:xfrm>
              <a:off x="825925" y="639399"/>
              <a:ext cx="1455703" cy="60201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>
              <a:off x="1135737" y="1015234"/>
              <a:ext cx="587234" cy="693116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665" y="284766"/>
            <a:ext cx="7744148" cy="1143000"/>
          </a:xfrm>
        </p:spPr>
        <p:txBody>
          <a:bodyPr>
            <a:normAutofit/>
          </a:bodyPr>
          <a:lstStyle/>
          <a:p>
            <a:r>
              <a:rPr lang="en-US" sz="2400" dirty="0"/>
              <a:t>Even </a:t>
            </a:r>
            <a:r>
              <a:rPr lang="en-US" sz="2400" dirty="0" err="1"/>
              <a:t>peilen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spcAft>
                <a:spcPts val="500"/>
              </a:spcAft>
            </a:pPr>
            <a:endParaRPr lang="nl-N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500"/>
              </a:spcAft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E36C0C-0158-44A3-A89D-D31C00252521}"/>
              </a:ext>
            </a:extLst>
          </p:cNvPr>
          <p:cNvSpPr txBox="1">
            <a:spLocks/>
          </p:cNvSpPr>
          <p:nvPr/>
        </p:nvSpPr>
        <p:spPr>
          <a:xfrm>
            <a:off x="763059" y="1427766"/>
            <a:ext cx="5999999" cy="4388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400" indent="-2052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800" b="1" dirty="0"/>
              <a:t>Een slotvraag</a:t>
            </a:r>
          </a:p>
          <a:p>
            <a:pPr marL="0" indent="0">
              <a:buNone/>
            </a:pPr>
            <a:r>
              <a:rPr lang="nl-NL" sz="2800" b="1" dirty="0">
                <a:solidFill>
                  <a:schemeClr val="bg1"/>
                </a:solidFill>
              </a:rPr>
              <a:t>Dit </a:t>
            </a:r>
            <a:r>
              <a:rPr lang="nl-NL" sz="2800" b="1" dirty="0" err="1">
                <a:solidFill>
                  <a:schemeClr val="bg1"/>
                </a:solidFill>
              </a:rPr>
              <a:t>webinar</a:t>
            </a:r>
            <a:endParaRPr lang="nl-NL" sz="2800" dirty="0"/>
          </a:p>
          <a:p>
            <a:pPr marL="428400" indent="-457200">
              <a:buFont typeface="+mj-lt"/>
              <a:buAutoNum type="alphaLcParenR"/>
            </a:pPr>
            <a:r>
              <a:rPr lang="nl-NL" sz="2800" dirty="0"/>
              <a:t>heeft me meer inzicht gegeven in het houden van een digitale ALV</a:t>
            </a:r>
          </a:p>
          <a:p>
            <a:pPr marL="428400" indent="-457200">
              <a:buFont typeface="+mj-lt"/>
              <a:buAutoNum type="alphaLcParenR"/>
            </a:pPr>
            <a:r>
              <a:rPr lang="nl-NL" sz="2800" dirty="0"/>
              <a:t>weerhoudt me ervan om aan een digitale ALV te beginnen</a:t>
            </a:r>
          </a:p>
          <a:p>
            <a:pPr marL="428400" indent="-457200">
              <a:buFont typeface="+mj-lt"/>
              <a:buAutoNum type="alphaLcParenR"/>
            </a:pPr>
            <a:r>
              <a:rPr lang="nl-NL" sz="2800" dirty="0"/>
              <a:t>maakt dat ik zeker een digitale ALV ga doen.</a:t>
            </a:r>
          </a:p>
          <a:p>
            <a:pPr marL="342900" indent="-342900"/>
            <a:endParaRPr lang="nl-NL" sz="2800" b="1" dirty="0"/>
          </a:p>
          <a:p>
            <a:pPr marL="0" indent="0">
              <a:buNone/>
            </a:pPr>
            <a:r>
              <a:rPr lang="nl-NL" sz="2800" b="1" dirty="0"/>
              <a:t>Bedankt en……. Wel thuis!</a:t>
            </a:r>
            <a:br>
              <a:rPr lang="nl-NL" sz="2800" b="1" dirty="0"/>
            </a:br>
            <a:r>
              <a:rPr lang="nl-NL" sz="2800" b="1" dirty="0"/>
              <a:t>				</a:t>
            </a:r>
          </a:p>
          <a:p>
            <a:endParaRPr lang="nl-NL" sz="2800" b="1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760FFE4-2A99-434E-A395-C2694237A500}"/>
              </a:ext>
            </a:extLst>
          </p:cNvPr>
          <p:cNvSpPr/>
          <p:nvPr/>
        </p:nvSpPr>
        <p:spPr>
          <a:xfrm rot="20413494">
            <a:off x="2535430" y="5375249"/>
            <a:ext cx="1255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/>
              <a:t> (blijf) </a:t>
            </a:r>
          </a:p>
        </p:txBody>
      </p:sp>
      <p:pic>
        <p:nvPicPr>
          <p:cNvPr id="11" name="Picture Placeholder 10" descr="groep mensen RGB.jpg">
            <a:extLst>
              <a:ext uri="{FF2B5EF4-FFF2-40B4-BE49-F238E27FC236}">
                <a16:creationId xmlns:a16="http://schemas.microsoft.com/office/drawing/2014/main" id="{52F63851-44C6-4975-9E79-CF50E320DE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9005"/>
          <a:stretch>
            <a:fillRect/>
          </a:stretch>
        </p:blipFill>
        <p:spPr>
          <a:xfrm>
            <a:off x="6934200" y="-10054"/>
            <a:ext cx="2209800" cy="5880093"/>
          </a:xfrm>
        </p:spPr>
      </p:pic>
    </p:spTree>
    <p:extLst>
      <p:ext uri="{BB962C8B-B14F-4D97-AF65-F5344CB8AC3E}">
        <p14:creationId xmlns:p14="http://schemas.microsoft.com/office/powerpoint/2010/main" val="4131874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589</Words>
  <Application>Microsoft Office PowerPoint</Application>
  <PresentationFormat>Diavoorstelling (4:3)</PresentationFormat>
  <Paragraphs>85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Digitale ALV of ledenraad met de (tijdelijke) noodwet </vt:lpstr>
      <vt:lpstr>     Vandaag</vt:lpstr>
      <vt:lpstr>Even peilen</vt:lpstr>
      <vt:lpstr>ALV volgens tijdelijke noodwet</vt:lpstr>
      <vt:lpstr>Een ALV zonder meeting</vt:lpstr>
      <vt:lpstr>Een ALV met een videomeeting</vt:lpstr>
      <vt:lpstr>Digitaal stemmen de tips</vt:lpstr>
      <vt:lpstr>Even peilen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van Gaalen</dc:creator>
  <cp:lastModifiedBy>Annemiek Wissink</cp:lastModifiedBy>
  <cp:revision>78</cp:revision>
  <cp:lastPrinted>2018-11-22T16:07:14Z</cp:lastPrinted>
  <dcterms:created xsi:type="dcterms:W3CDTF">2018-11-21T09:56:41Z</dcterms:created>
  <dcterms:modified xsi:type="dcterms:W3CDTF">2020-04-24T15:00:07Z</dcterms:modified>
</cp:coreProperties>
</file>