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0" r:id="rId3"/>
    <p:sldId id="261" r:id="rId4"/>
    <p:sldId id="257" r:id="rId5"/>
    <p:sldId id="265" r:id="rId6"/>
    <p:sldId id="262" r:id="rId7"/>
    <p:sldId id="263" r:id="rId8"/>
    <p:sldId id="264" r:id="rId9"/>
    <p:sldId id="266" r:id="rId10"/>
    <p:sldId id="259" r:id="rId11"/>
    <p:sldId id="270" r:id="rId12"/>
    <p:sldId id="276" r:id="rId13"/>
    <p:sldId id="269" r:id="rId14"/>
    <p:sldId id="275" r:id="rId15"/>
    <p:sldId id="272" r:id="rId16"/>
    <p:sldId id="273" r:id="rId17"/>
  </p:sldIdLst>
  <p:sldSz cx="12192000" cy="6858000"/>
  <p:notesSz cx="6858000" cy="9144000"/>
  <p:embeddedFontLst>
    <p:embeddedFont>
      <p:font typeface="Arial Black" panose="020B0A04020102020204" pitchFamily="34" charset="0"/>
      <p:bold r:id="rId18"/>
    </p:embeddedFont>
    <p:embeddedFont>
      <p:font typeface="Bahnschrift Condensed" panose="020B0502040204020203" pitchFamily="34" charset="0"/>
      <p:regular r:id="rId19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Jersey Sharp" panose="02000500000000000000" pitchFamily="2" charset="0"/>
      <p:regular r:id="rId27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A9D276-213A-43EE-B3D7-AC2389D2C4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89F432F-FD3F-49D6-8135-6196302E6E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1F395E3-E375-4956-8E6A-3882CA5B3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79C7E-AA8B-4D7F-BFD6-6FC39C441031}" type="datetimeFigureOut">
              <a:rPr lang="nl-NL" smtClean="0"/>
              <a:t>22-8-2021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CF33609-A946-4D2B-997B-5722E231C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D219BA4-711D-49A8-87CB-20D1D1C5F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40F3-C8EF-4234-81B1-9D3ED8D5BF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2658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6CB691-0BF5-4A4B-A8D7-706DCCBE4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F78812E-CE38-48E9-8B0F-408C1C2AFE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6BBB65B-DEAB-42E6-A1C7-42D9A75AE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79C7E-AA8B-4D7F-BFD6-6FC39C441031}" type="datetimeFigureOut">
              <a:rPr lang="nl-NL" smtClean="0"/>
              <a:t>22-8-2021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DDA1E18-C245-4337-930C-60F3B08D6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4977816-7C77-4409-A87A-AAC55E846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40F3-C8EF-4234-81B1-9D3ED8D5BF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3161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7AB30E57-B3D6-4FC3-ADA5-F8B0140BC4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8E3B62E-4BF3-4C2B-AFC0-9D6CD92835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A359759-FEAD-4F0A-8980-622E14479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79C7E-AA8B-4D7F-BFD6-6FC39C441031}" type="datetimeFigureOut">
              <a:rPr lang="nl-NL" smtClean="0"/>
              <a:t>22-8-2021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4EF9C0C-5BD0-4B03-957A-EA64F9E36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796C059-606B-4901-9EEB-F2EC1BB4D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40F3-C8EF-4234-81B1-9D3ED8D5BF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6941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B23624-95F7-4AD3-9FDE-9A7ABAFE5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9745AF-86B1-460A-87B7-D8FB6F3B58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BC5971-E23F-4A3D-A968-05E47CC32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79C7E-AA8B-4D7F-BFD6-6FC39C441031}" type="datetimeFigureOut">
              <a:rPr lang="nl-NL" smtClean="0"/>
              <a:t>22-8-2021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C82458F-4809-4788-92DE-B2F8AB34B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568E6C7-6AF7-4427-AE42-E8CA8A633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40F3-C8EF-4234-81B1-9D3ED8D5BF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8189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49AB79-462E-4565-B22B-78EC5907E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B80FE2A-74C8-412D-8787-83D822773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A2A0F53-A33A-43E1-8358-4BF88C67F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79C7E-AA8B-4D7F-BFD6-6FC39C441031}" type="datetimeFigureOut">
              <a:rPr lang="nl-NL" smtClean="0"/>
              <a:t>22-8-2021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3A75E46-9ED0-4C68-B7B3-AEA033ACA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CC5B8DC-33EA-4939-AA0B-690A0905D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40F3-C8EF-4234-81B1-9D3ED8D5BF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3537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CB6BB4-1918-49D7-8C34-19BD8457C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38B0D6-54AB-48C2-BAC5-BF7A0CFA92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9F31B5C-54D8-49C0-8BDF-A0A560990F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722BD53-F7A7-44DC-90BF-420000A8E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79C7E-AA8B-4D7F-BFD6-6FC39C441031}" type="datetimeFigureOut">
              <a:rPr lang="nl-NL" smtClean="0"/>
              <a:t>22-8-2021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B0C02F2-B4BC-4E35-95BC-4572F267C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DC8118B-AA53-412D-A19D-AD84D2F89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40F3-C8EF-4234-81B1-9D3ED8D5BF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8059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79DFC0-C987-4EB9-B25A-E380712E4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EA9FBA8-9E5C-49E0-A581-F0D4E9E75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0AC37FC-C9A9-4FDF-98D7-F63BB3A286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273ACE7-4A11-499E-AB1C-F45F0213E8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C08C72C-B5C4-45BF-807C-DE0A82CD0A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AD7AACFF-2633-4AD9-835D-5E9C21338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79C7E-AA8B-4D7F-BFD6-6FC39C441031}" type="datetimeFigureOut">
              <a:rPr lang="nl-NL" smtClean="0"/>
              <a:t>22-8-2021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326C7D1D-F0CD-4D09-AA32-FB3121DC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9C4BDEE-F322-44CC-B5F4-5EF7849C4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40F3-C8EF-4234-81B1-9D3ED8D5BF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5871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314B56-0EAC-44D0-9845-9AFCAA2B9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0906D22-C837-449D-8FD0-A7A05440C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79C7E-AA8B-4D7F-BFD6-6FC39C441031}" type="datetimeFigureOut">
              <a:rPr lang="nl-NL" smtClean="0"/>
              <a:t>22-8-2021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743AF70-6086-46AC-9284-332626F80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BD525DF-71BF-49E4-8426-9639C556B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40F3-C8EF-4234-81B1-9D3ED8D5BF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9562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6558414-51A3-4184-AD39-FB9B67D48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79C7E-AA8B-4D7F-BFD6-6FC39C441031}" type="datetimeFigureOut">
              <a:rPr lang="nl-NL" smtClean="0"/>
              <a:t>22-8-2021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987B6B9-818C-440A-971C-A64BB21D3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9AECF87-58E4-4EF7-A884-D3FD92220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40F3-C8EF-4234-81B1-9D3ED8D5BF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2477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978563-17C1-4F66-8392-5B7F6D07D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C45422C-2479-4B3D-BDCC-45AB2AC0F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2DB795F-5089-42CF-B4DB-6FAEFFBC91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C5BF680-D64A-468E-B255-9548D4839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79C7E-AA8B-4D7F-BFD6-6FC39C441031}" type="datetimeFigureOut">
              <a:rPr lang="nl-NL" smtClean="0"/>
              <a:t>22-8-2021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C97CF3B-5326-4A44-AF30-A92972C0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C01113D-A429-440F-A036-8DEC86DEF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40F3-C8EF-4234-81B1-9D3ED8D5BF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2364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E31D5C-3D9C-4FF4-991D-F1A3567E3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3499158-04A3-4041-AC1E-5CEBC9175D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37E2EB8-7931-40D2-AEB5-5604DD16D4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C87A83C-93E7-40E7-8A68-F19909E9F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79C7E-AA8B-4D7F-BFD6-6FC39C441031}" type="datetimeFigureOut">
              <a:rPr lang="nl-NL" smtClean="0"/>
              <a:t>22-8-2021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7B8B67F-18A6-4C4C-8DDE-A8C68700E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A395D2B-D8D1-4D97-A12C-2BA463AF2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40F3-C8EF-4234-81B1-9D3ED8D5BF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0502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5CF607E-A8D6-4238-862D-5355BBB9B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2BFB0A4-D4F2-40FB-8CFA-F0C62B6547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5EEBB04-94B6-4D60-A030-785BE71F67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79C7E-AA8B-4D7F-BFD6-6FC39C441031}" type="datetimeFigureOut">
              <a:rPr lang="nl-NL" smtClean="0"/>
              <a:t>22-8-2021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932FADE-80FB-4B10-A7F2-CDEDF60010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E67B968-FDE6-4331-8C82-876836DD6F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740F3-C8EF-4234-81B1-9D3ED8D5BF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3762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2.png"/><Relationship Id="rId7" Type="http://schemas.openxmlformats.org/officeDocument/2006/relationships/image" Target="../media/image36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2.wdp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5.png"/><Relationship Id="rId3" Type="http://schemas.openxmlformats.org/officeDocument/2006/relationships/image" Target="../media/image7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4.png"/><Relationship Id="rId2" Type="http://schemas.openxmlformats.org/officeDocument/2006/relationships/image" Target="../media/image6.jp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2.png"/><Relationship Id="rId9" Type="http://schemas.openxmlformats.org/officeDocument/2006/relationships/image" Target="../media/image10.JPG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26.png"/><Relationship Id="rId21" Type="http://schemas.openxmlformats.org/officeDocument/2006/relationships/image" Target="../media/image30.png"/><Relationship Id="rId7" Type="http://schemas.openxmlformats.org/officeDocument/2006/relationships/image" Target="../media/image8.png"/><Relationship Id="rId12" Type="http://schemas.openxmlformats.org/officeDocument/2006/relationships/image" Target="../media/image19.png"/><Relationship Id="rId17" Type="http://schemas.openxmlformats.org/officeDocument/2006/relationships/image" Target="../media/image28.png"/><Relationship Id="rId2" Type="http://schemas.openxmlformats.org/officeDocument/2006/relationships/image" Target="../media/image6.jpg"/><Relationship Id="rId16" Type="http://schemas.openxmlformats.org/officeDocument/2006/relationships/image" Target="../media/image13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6.png"/><Relationship Id="rId24" Type="http://schemas.openxmlformats.org/officeDocument/2006/relationships/image" Target="../media/image5.png"/><Relationship Id="rId5" Type="http://schemas.openxmlformats.org/officeDocument/2006/relationships/image" Target="../media/image3.png"/><Relationship Id="rId15" Type="http://schemas.openxmlformats.org/officeDocument/2006/relationships/image" Target="../media/image21.png"/><Relationship Id="rId23" Type="http://schemas.openxmlformats.org/officeDocument/2006/relationships/image" Target="../media/image4.png"/><Relationship Id="rId10" Type="http://schemas.openxmlformats.org/officeDocument/2006/relationships/image" Target="../media/image17.png"/><Relationship Id="rId19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10.JPG"/><Relationship Id="rId14" Type="http://schemas.openxmlformats.org/officeDocument/2006/relationships/image" Target="../media/image27.png"/><Relationship Id="rId22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A0EFF95C-431B-424F-AF39-66D438204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20553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99C0B1-37BA-4029-BC2C-9994873989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5984" y="2139696"/>
            <a:ext cx="9144000" cy="2340864"/>
          </a:xfrm>
        </p:spPr>
        <p:txBody>
          <a:bodyPr>
            <a:normAutofit/>
          </a:bodyPr>
          <a:lstStyle/>
          <a:p>
            <a:r>
              <a:rPr lang="en-US" sz="8000" dirty="0">
                <a:latin typeface="Arial Black" panose="020B0A04020102020204" pitchFamily="34" charset="0"/>
              </a:rPr>
              <a:t>Basis </a:t>
            </a:r>
            <a:r>
              <a:rPr lang="en-US" sz="8000" dirty="0" err="1">
                <a:latin typeface="Arial Black" panose="020B0A04020102020204" pitchFamily="34" charset="0"/>
              </a:rPr>
              <a:t>opleiding</a:t>
            </a:r>
            <a:br>
              <a:rPr lang="en-US" sz="8000" b="1" dirty="0">
                <a:latin typeface="Arial Black" panose="020B0A04020102020204" pitchFamily="34" charset="0"/>
              </a:rPr>
            </a:br>
            <a:r>
              <a:rPr lang="en-US" sz="8000" b="1" dirty="0" err="1">
                <a:latin typeface="Arial Black" panose="020B0A04020102020204" pitchFamily="34" charset="0"/>
              </a:rPr>
              <a:t>Scheidsrechter</a:t>
            </a:r>
            <a:endParaRPr lang="nl-NL" sz="8000" b="1" dirty="0">
              <a:latin typeface="Arial Black" panose="020B0A04020102020204" pitchFamily="34" charset="0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9E147B6-F1D4-442A-B70C-B1CA9ACC3F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4272" y="4718304"/>
            <a:ext cx="9144000" cy="886968"/>
          </a:xfrm>
        </p:spPr>
        <p:txBody>
          <a:bodyPr>
            <a:normAutofit lnSpcReduction="10000"/>
          </a:bodyPr>
          <a:lstStyle/>
          <a:p>
            <a:r>
              <a:rPr lang="en-US" sz="6000" b="1" dirty="0">
                <a:latin typeface="Arial Black" panose="020B0A04020102020204" pitchFamily="34" charset="0"/>
              </a:rPr>
              <a:t>U9</a:t>
            </a:r>
            <a:r>
              <a:rPr lang="en-US" sz="6000" dirty="0">
                <a:latin typeface="Arial Black" panose="020B0A04020102020204" pitchFamily="34" charset="0"/>
              </a:rPr>
              <a:t> </a:t>
            </a:r>
            <a:r>
              <a:rPr lang="en-US" sz="6000" b="1" dirty="0">
                <a:latin typeface="Arial Black" panose="020B0A04020102020204" pitchFamily="34" charset="0"/>
              </a:rPr>
              <a:t>–</a:t>
            </a:r>
            <a:r>
              <a:rPr lang="en-US" sz="6000" dirty="0">
                <a:latin typeface="Arial Black" panose="020B0A04020102020204" pitchFamily="34" charset="0"/>
              </a:rPr>
              <a:t> </a:t>
            </a:r>
            <a:r>
              <a:rPr lang="en-US" sz="6000" b="1" dirty="0">
                <a:latin typeface="Arial Black" panose="020B0A04020102020204" pitchFamily="34" charset="0"/>
              </a:rPr>
              <a:t>U11</a:t>
            </a:r>
            <a:endParaRPr lang="nl-NL" sz="6000" b="1" dirty="0">
              <a:latin typeface="Arial Black" panose="020B0A04020102020204" pitchFamily="34" charset="0"/>
            </a:endParaRP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3862C564-6441-452C-8359-C0E3B84F0B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027" y="232889"/>
            <a:ext cx="2475896" cy="1686874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7AD9A708-EB75-444B-B7C7-AC76BBCB05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29" b="96786" l="5063" r="94093">
                        <a14:foregroundMark x1="23629" y1="16071" x2="23629" y2="16071"/>
                        <a14:foregroundMark x1="29114" y1="6071" x2="29114" y2="6071"/>
                        <a14:foregroundMark x1="57806" y1="8214" x2="57806" y2="8214"/>
                        <a14:foregroundMark x1="25738" y1="35357" x2="25738" y2="35357"/>
                        <a14:foregroundMark x1="37975" y1="37143" x2="37975" y2="37143"/>
                        <a14:foregroundMark x1="44304" y1="42500" x2="44304" y2="42500"/>
                        <a14:foregroundMark x1="50211" y1="48214" x2="50211" y2="48214"/>
                        <a14:foregroundMark x1="7595" y1="59286" x2="7595" y2="59286"/>
                        <a14:foregroundMark x1="7595" y1="59643" x2="7595" y2="59643"/>
                        <a14:foregroundMark x1="7173" y1="59643" x2="7173" y2="59643"/>
                        <a14:foregroundMark x1="6751" y1="59643" x2="6751" y2="59643"/>
                        <a14:foregroundMark x1="6751" y1="59643" x2="6751" y2="59643"/>
                        <a14:foregroundMark x1="6751" y1="59643" x2="6751" y2="59643"/>
                        <a14:foregroundMark x1="7595" y1="63571" x2="7595" y2="63571"/>
                        <a14:foregroundMark x1="7595" y1="63571" x2="7595" y2="64643"/>
                        <a14:foregroundMark x1="7173" y1="67143" x2="7173" y2="68214"/>
                        <a14:foregroundMark x1="7173" y1="68571" x2="8017" y2="70000"/>
                        <a14:foregroundMark x1="8861" y1="71071" x2="8861" y2="71071"/>
                        <a14:foregroundMark x1="19831" y1="71071" x2="19831" y2="71071"/>
                        <a14:foregroundMark x1="32911" y1="70357" x2="32911" y2="70357"/>
                        <a14:foregroundMark x1="42616" y1="69643" x2="42616" y2="69643"/>
                        <a14:foregroundMark x1="56962" y1="70357" x2="56962" y2="70357"/>
                        <a14:foregroundMark x1="67089" y1="71071" x2="67089" y2="71071"/>
                        <a14:foregroundMark x1="83122" y1="65714" x2="83122" y2="65714"/>
                        <a14:foregroundMark x1="94093" y1="66786" x2="94093" y2="66786"/>
                        <a14:foregroundMark x1="10549" y1="86071" x2="10549" y2="86071"/>
                        <a14:foregroundMark x1="12236" y1="88214" x2="12236" y2="88214"/>
                        <a14:foregroundMark x1="15190" y1="92857" x2="15190" y2="92857"/>
                        <a14:foregroundMark x1="8861" y1="96786" x2="8861" y2="96786"/>
                        <a14:foregroundMark x1="22785" y1="90000" x2="22785" y2="90000"/>
                        <a14:foregroundMark x1="26160" y1="88929" x2="26160" y2="88929"/>
                        <a14:foregroundMark x1="31224" y1="87500" x2="31224" y2="87500"/>
                        <a14:foregroundMark x1="31646" y1="83929" x2="30802" y2="83571"/>
                        <a14:foregroundMark x1="36287" y1="87500" x2="36287" y2="87500"/>
                        <a14:foregroundMark x1="36709" y1="85000" x2="36709" y2="85000"/>
                        <a14:foregroundMark x1="37553" y1="93929" x2="37553" y2="93929"/>
                        <a14:foregroundMark x1="39241" y1="95714" x2="39241" y2="95714"/>
                        <a14:foregroundMark x1="58650" y1="95000" x2="58650" y2="95000"/>
                        <a14:foregroundMark x1="73539" y1="92143" x2="71730" y2="90357"/>
                        <a14:foregroundMark x1="73900" y1="92500" x2="73539" y2="92143"/>
                        <a14:foregroundMark x1="74623" y1="93214" x2="73900" y2="92500"/>
                        <a14:foregroundMark x1="74984" y1="93571" x2="74623" y2="93214"/>
                        <a14:foregroundMark x1="76793" y1="95357" x2="74984" y2="93571"/>
                        <a14:foregroundMark x1="86076" y1="95357" x2="86076" y2="95357"/>
                        <a14:foregroundMark x1="92405" y1="88571" x2="92405" y2="88571"/>
                        <a14:foregroundMark x1="57806" y1="8214" x2="57806" y2="8214"/>
                        <a14:foregroundMark x1="58228" y1="8571" x2="58228" y2="8571"/>
                        <a14:foregroundMark x1="53165" y1="9643" x2="53165" y2="9643"/>
                        <a14:foregroundMark x1="59072" y1="9286" x2="59072" y2="9286"/>
                        <a14:foregroundMark x1="61603" y1="10714" x2="61603" y2="10714"/>
                        <a14:foregroundMark x1="61603" y1="10714" x2="61603" y2="10714"/>
                        <a14:foregroundMark x1="61603" y1="10714" x2="61603" y2="10714"/>
                        <a14:foregroundMark x1="61603" y1="10714" x2="61603" y2="10714"/>
                        <a14:foregroundMark x1="61603" y1="10714" x2="61603" y2="10714"/>
                        <a14:foregroundMark x1="61181" y1="10357" x2="59916" y2="10357"/>
                        <a14:foregroundMark x1="59916" y1="10357" x2="59916" y2="10357"/>
                        <a14:foregroundMark x1="58650" y1="9286" x2="58650" y2="9286"/>
                        <a14:foregroundMark x1="53165" y1="8214" x2="53165" y2="8214"/>
                        <a14:foregroundMark x1="53586" y1="10000" x2="53586" y2="10000"/>
                        <a14:foregroundMark x1="34599" y1="3929" x2="34599" y2="3929"/>
                        <a14:foregroundMark x1="34599" y1="3929" x2="34599" y2="3929"/>
                        <a14:foregroundMark x1="29114" y1="3929" x2="29114" y2="3929"/>
                        <a14:backgroundMark x1="9705" y1="82500" x2="9705" y2="82500"/>
                        <a14:backgroundMark x1="9705" y1="71429" x2="9705" y2="71429"/>
                        <a14:backgroundMark x1="74684" y1="92500" x2="74684" y2="92500"/>
                        <a14:backgroundMark x1="74262" y1="93214" x2="74262" y2="93214"/>
                        <a14:backgroundMark x1="73840" y1="92143" x2="73840" y2="92143"/>
                        <a14:backgroundMark x1="75105" y1="93571" x2="75105" y2="93571"/>
                        <a14:backgroundMark x1="9283" y1="71071" x2="9283" y2="71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316" y="126606"/>
            <a:ext cx="914483" cy="108040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C7BD5AB-2530-4973-8A01-9532195957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696"/>
            <a:ext cx="1047705" cy="135564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DD7C90E0-57CD-40C3-8360-7B99DF9D4C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05" y="36923"/>
            <a:ext cx="1172652" cy="108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83818C2E-3AD0-4FF6-8918-F19B99C26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154"/>
            <a:ext cx="12192000" cy="698460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CE8A73E-9D3C-4D5C-8C19-C635C8C9A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899" y="0"/>
            <a:ext cx="2475896" cy="168687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68766E51-C725-445C-96A0-0C82D6C1EC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29" b="96786" l="5063" r="94093">
                        <a14:foregroundMark x1="23629" y1="16071" x2="23629" y2="16071"/>
                        <a14:foregroundMark x1="29114" y1="6071" x2="29114" y2="6071"/>
                        <a14:foregroundMark x1="57806" y1="8214" x2="57806" y2="8214"/>
                        <a14:foregroundMark x1="25738" y1="35357" x2="25738" y2="35357"/>
                        <a14:foregroundMark x1="37975" y1="37143" x2="37975" y2="37143"/>
                        <a14:foregroundMark x1="44304" y1="42500" x2="44304" y2="42500"/>
                        <a14:foregroundMark x1="50211" y1="48214" x2="50211" y2="48214"/>
                        <a14:foregroundMark x1="7595" y1="59286" x2="7595" y2="59286"/>
                        <a14:foregroundMark x1="7595" y1="59643" x2="7595" y2="59643"/>
                        <a14:foregroundMark x1="7173" y1="59643" x2="7173" y2="59643"/>
                        <a14:foregroundMark x1="6751" y1="59643" x2="6751" y2="59643"/>
                        <a14:foregroundMark x1="6751" y1="59643" x2="6751" y2="59643"/>
                        <a14:foregroundMark x1="6751" y1="59643" x2="6751" y2="59643"/>
                        <a14:foregroundMark x1="7595" y1="63571" x2="7595" y2="63571"/>
                        <a14:foregroundMark x1="7595" y1="63571" x2="7595" y2="64643"/>
                        <a14:foregroundMark x1="7173" y1="67143" x2="7173" y2="68214"/>
                        <a14:foregroundMark x1="7173" y1="68571" x2="8017" y2="70000"/>
                        <a14:foregroundMark x1="8861" y1="71071" x2="8861" y2="71071"/>
                        <a14:foregroundMark x1="19831" y1="71071" x2="19831" y2="71071"/>
                        <a14:foregroundMark x1="32911" y1="70357" x2="32911" y2="70357"/>
                        <a14:foregroundMark x1="42616" y1="69643" x2="42616" y2="69643"/>
                        <a14:foregroundMark x1="56962" y1="70357" x2="56962" y2="70357"/>
                        <a14:foregroundMark x1="67089" y1="71071" x2="67089" y2="71071"/>
                        <a14:foregroundMark x1="83122" y1="65714" x2="83122" y2="65714"/>
                        <a14:foregroundMark x1="94093" y1="66786" x2="94093" y2="66786"/>
                        <a14:foregroundMark x1="10549" y1="86071" x2="10549" y2="86071"/>
                        <a14:foregroundMark x1="12236" y1="88214" x2="12236" y2="88214"/>
                        <a14:foregroundMark x1="15190" y1="92857" x2="15190" y2="92857"/>
                        <a14:foregroundMark x1="8861" y1="96786" x2="8861" y2="96786"/>
                        <a14:foregroundMark x1="22785" y1="90000" x2="22785" y2="90000"/>
                        <a14:foregroundMark x1="26160" y1="88929" x2="26160" y2="88929"/>
                        <a14:foregroundMark x1="31224" y1="87500" x2="31224" y2="87500"/>
                        <a14:foregroundMark x1="31646" y1="83929" x2="30802" y2="83571"/>
                        <a14:foregroundMark x1="36287" y1="87500" x2="36287" y2="87500"/>
                        <a14:foregroundMark x1="36709" y1="85000" x2="36709" y2="85000"/>
                        <a14:foregroundMark x1="37553" y1="93929" x2="37553" y2="93929"/>
                        <a14:foregroundMark x1="39241" y1="95714" x2="39241" y2="95714"/>
                        <a14:foregroundMark x1="58650" y1="95000" x2="58650" y2="95000"/>
                        <a14:foregroundMark x1="73539" y1="92143" x2="71730" y2="90357"/>
                        <a14:foregroundMark x1="73900" y1="92500" x2="73539" y2="92143"/>
                        <a14:foregroundMark x1="74623" y1="93214" x2="73900" y2="92500"/>
                        <a14:foregroundMark x1="74984" y1="93571" x2="74623" y2="93214"/>
                        <a14:foregroundMark x1="76793" y1="95357" x2="74984" y2="93571"/>
                        <a14:foregroundMark x1="86076" y1="95357" x2="86076" y2="95357"/>
                        <a14:foregroundMark x1="92405" y1="88571" x2="92405" y2="88571"/>
                        <a14:foregroundMark x1="57806" y1="8214" x2="57806" y2="8214"/>
                        <a14:foregroundMark x1="58228" y1="8571" x2="58228" y2="8571"/>
                        <a14:foregroundMark x1="53165" y1="9643" x2="53165" y2="9643"/>
                        <a14:foregroundMark x1="59072" y1="9286" x2="59072" y2="9286"/>
                        <a14:foregroundMark x1="61603" y1="10714" x2="61603" y2="10714"/>
                        <a14:foregroundMark x1="61603" y1="10714" x2="61603" y2="10714"/>
                        <a14:foregroundMark x1="61603" y1="10714" x2="61603" y2="10714"/>
                        <a14:foregroundMark x1="61603" y1="10714" x2="61603" y2="10714"/>
                        <a14:foregroundMark x1="61603" y1="10714" x2="61603" y2="10714"/>
                        <a14:foregroundMark x1="61181" y1="10357" x2="59916" y2="10357"/>
                        <a14:foregroundMark x1="59916" y1="10357" x2="59916" y2="10357"/>
                        <a14:foregroundMark x1="58650" y1="9286" x2="58650" y2="9286"/>
                        <a14:foregroundMark x1="53165" y1="8214" x2="53165" y2="8214"/>
                        <a14:foregroundMark x1="53586" y1="10000" x2="53586" y2="10000"/>
                        <a14:foregroundMark x1="34599" y1="3929" x2="34599" y2="3929"/>
                        <a14:foregroundMark x1="34599" y1="3929" x2="34599" y2="3929"/>
                        <a14:foregroundMark x1="29114" y1="3929" x2="29114" y2="3929"/>
                        <a14:backgroundMark x1="9705" y1="82500" x2="9705" y2="82500"/>
                        <a14:backgroundMark x1="9705" y1="71429" x2="9705" y2="71429"/>
                        <a14:backgroundMark x1="74684" y1="92500" x2="74684" y2="92500"/>
                        <a14:backgroundMark x1="74262" y1="93214" x2="74262" y2="93214"/>
                        <a14:backgroundMark x1="73840" y1="92143" x2="73840" y2="92143"/>
                        <a14:backgroundMark x1="75105" y1="93571" x2="75105" y2="93571"/>
                        <a14:backgroundMark x1="9283" y1="71071" x2="9283" y2="71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812" y="36925"/>
            <a:ext cx="914483" cy="1080402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AA499B1-08BC-49B1-8597-0C835BEF4332}"/>
              </a:ext>
            </a:extLst>
          </p:cNvPr>
          <p:cNvSpPr txBox="1"/>
          <p:nvPr/>
        </p:nvSpPr>
        <p:spPr>
          <a:xfrm>
            <a:off x="201167" y="1591056"/>
            <a:ext cx="117088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latin typeface="Arial Black" panose="020B0A04020102020204" pitchFamily="34" charset="0"/>
              </a:rPr>
              <a:t>    Overtredingen  die je kunt verwachten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4EF59425-A822-463F-8EDB-D985101D7B09}"/>
              </a:ext>
            </a:extLst>
          </p:cNvPr>
          <p:cNvSpPr txBox="1"/>
          <p:nvPr/>
        </p:nvSpPr>
        <p:spPr>
          <a:xfrm>
            <a:off x="1051560" y="2350008"/>
            <a:ext cx="9756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latin typeface="Arial Black" panose="020B0A04020102020204" pitchFamily="34" charset="0"/>
              </a:rPr>
              <a:t>Beginnende ijshockeyers zoals je die tegenkomt bij de U9 en U11 zullen voornamelijk stick overtredingen begaan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786CCD5-F7C8-4F83-8558-9F01E4BA2305}"/>
              </a:ext>
            </a:extLst>
          </p:cNvPr>
          <p:cNvSpPr txBox="1"/>
          <p:nvPr/>
        </p:nvSpPr>
        <p:spPr>
          <a:xfrm>
            <a:off x="1362456" y="3044952"/>
            <a:ext cx="9006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 Black" panose="020B0A04020102020204" pitchFamily="34" charset="0"/>
              </a:rPr>
              <a:t>      Ken je een aantal overtredingen die je met je  stick kunt maken ?</a:t>
            </a:r>
            <a:r>
              <a:rPr lang="nl-NL" dirty="0">
                <a:latin typeface="Jersey Sharp" panose="02000500000000000000" pitchFamily="2" charset="0"/>
              </a:rPr>
              <a:t>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B0980F0-9C18-469C-B66F-E88C7D96A71D}"/>
              </a:ext>
            </a:extLst>
          </p:cNvPr>
          <p:cNvSpPr txBox="1"/>
          <p:nvPr/>
        </p:nvSpPr>
        <p:spPr>
          <a:xfrm>
            <a:off x="877824" y="3345398"/>
            <a:ext cx="1636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C00000"/>
                </a:solidFill>
                <a:latin typeface="Arial Black" panose="020B0A04020102020204" pitchFamily="34" charset="0"/>
              </a:rPr>
              <a:t>High stick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ACE2D581-9D17-4102-B7BE-609E126D3079}"/>
              </a:ext>
            </a:extLst>
          </p:cNvPr>
          <p:cNvSpPr txBox="1"/>
          <p:nvPr/>
        </p:nvSpPr>
        <p:spPr>
          <a:xfrm>
            <a:off x="5967222" y="3354149"/>
            <a:ext cx="1249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rgbClr val="C00000"/>
                </a:solidFill>
                <a:latin typeface="Arial Black" panose="020B0A04020102020204" pitchFamily="34" charset="0"/>
              </a:rPr>
              <a:t>Hooking</a:t>
            </a:r>
            <a:endParaRPr lang="nl-NL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5CB5B2B9-F903-4CB9-A21F-B3D9B5651660}"/>
              </a:ext>
            </a:extLst>
          </p:cNvPr>
          <p:cNvSpPr txBox="1"/>
          <p:nvPr/>
        </p:nvSpPr>
        <p:spPr>
          <a:xfrm>
            <a:off x="9784080" y="3345398"/>
            <a:ext cx="1417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C00000"/>
                </a:solidFill>
                <a:latin typeface="Arial Black" panose="020B0A04020102020204" pitchFamily="34" charset="0"/>
              </a:rPr>
              <a:t>Tripping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D6A66E4E-5DF7-4267-B40C-512C1C1379CE}"/>
              </a:ext>
            </a:extLst>
          </p:cNvPr>
          <p:cNvSpPr txBox="1"/>
          <p:nvPr/>
        </p:nvSpPr>
        <p:spPr>
          <a:xfrm>
            <a:off x="7807452" y="3345398"/>
            <a:ext cx="1441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rgbClr val="C00000"/>
                </a:solidFill>
                <a:latin typeface="Arial Black" panose="020B0A04020102020204" pitchFamily="34" charset="0"/>
              </a:rPr>
              <a:t>Slashing</a:t>
            </a:r>
            <a:endParaRPr lang="nl-NL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8DA3B4C-67CA-4689-969B-E764487A9F9B}"/>
              </a:ext>
            </a:extLst>
          </p:cNvPr>
          <p:cNvSpPr txBox="1"/>
          <p:nvPr/>
        </p:nvSpPr>
        <p:spPr>
          <a:xfrm>
            <a:off x="637563" y="3701787"/>
            <a:ext cx="10368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>
                <a:latin typeface="Arial Black" panose="020B0A04020102020204" pitchFamily="34" charset="0"/>
              </a:rPr>
              <a:t>Daarnaast zijn er ook nog  </a:t>
            </a:r>
            <a:r>
              <a:rPr lang="nl-NL" sz="1400" dirty="0" err="1">
                <a:latin typeface="Arial Black" panose="020B0A04020102020204" pitchFamily="34" charset="0"/>
              </a:rPr>
              <a:t>spearing</a:t>
            </a:r>
            <a:r>
              <a:rPr lang="nl-NL" sz="1400" dirty="0">
                <a:latin typeface="Arial Black" panose="020B0A04020102020204" pitchFamily="34" charset="0"/>
              </a:rPr>
              <a:t> en  </a:t>
            </a:r>
            <a:r>
              <a:rPr lang="nl-NL" sz="1400" dirty="0" err="1">
                <a:latin typeface="Arial Black" panose="020B0A04020102020204" pitchFamily="34" charset="0"/>
              </a:rPr>
              <a:t>butt-ending</a:t>
            </a:r>
            <a:r>
              <a:rPr lang="nl-NL" sz="1400" dirty="0">
                <a:latin typeface="Arial Black" panose="020B0A04020102020204" pitchFamily="34" charset="0"/>
              </a:rPr>
              <a:t> maar die zul je bij de U9 - U11 niet snel tegenkomen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7FE7F3CD-7F5C-4AEF-B8A9-707BF4CD4F76}"/>
              </a:ext>
            </a:extLst>
          </p:cNvPr>
          <p:cNvSpPr txBox="1"/>
          <p:nvPr/>
        </p:nvSpPr>
        <p:spPr>
          <a:xfrm>
            <a:off x="1664208" y="4241284"/>
            <a:ext cx="853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 Black" panose="020B0A04020102020204" pitchFamily="34" charset="0"/>
              </a:rPr>
              <a:t>        Welk soort overtredingen moet je in ieder geval bestraffen ?</a:t>
            </a:r>
            <a:r>
              <a:rPr lang="nl-NL" dirty="0">
                <a:latin typeface="Jersey Sharp" panose="02000500000000000000" pitchFamily="2" charset="0"/>
              </a:rPr>
              <a:t>  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A68BA51B-B944-4F0C-B154-1893C7AA97E0}"/>
              </a:ext>
            </a:extLst>
          </p:cNvPr>
          <p:cNvSpPr txBox="1"/>
          <p:nvPr/>
        </p:nvSpPr>
        <p:spPr>
          <a:xfrm>
            <a:off x="1051560" y="4628904"/>
            <a:ext cx="3752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C00000"/>
                </a:solidFill>
                <a:latin typeface="Arial Black" panose="020B0A04020102020204" pitchFamily="34" charset="0"/>
              </a:rPr>
              <a:t>      Duidelijke overtredingen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4F47B587-7AC4-47B0-ACB9-39AF8B903A5D}"/>
              </a:ext>
            </a:extLst>
          </p:cNvPr>
          <p:cNvSpPr txBox="1"/>
          <p:nvPr/>
        </p:nvSpPr>
        <p:spPr>
          <a:xfrm>
            <a:off x="6739128" y="4601259"/>
            <a:ext cx="3913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C00000"/>
                </a:solidFill>
                <a:latin typeface="Arial Black" panose="020B0A04020102020204" pitchFamily="34" charset="0"/>
              </a:rPr>
              <a:t>Gevaarlijke overtredingen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30AEBC05-C9FC-4833-94E6-870815B5CC0C}"/>
              </a:ext>
            </a:extLst>
          </p:cNvPr>
          <p:cNvSpPr txBox="1"/>
          <p:nvPr/>
        </p:nvSpPr>
        <p:spPr>
          <a:xfrm>
            <a:off x="2484120" y="5013292"/>
            <a:ext cx="6742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C00000"/>
                </a:solidFill>
                <a:latin typeface="Arial Black" panose="020B0A04020102020204" pitchFamily="34" charset="0"/>
              </a:rPr>
              <a:t>      Overtredingen waardoor voordeel behaald wordt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3510AB19-860E-43C7-9427-070C6C6F8B00}"/>
              </a:ext>
            </a:extLst>
          </p:cNvPr>
          <p:cNvSpPr txBox="1"/>
          <p:nvPr/>
        </p:nvSpPr>
        <p:spPr>
          <a:xfrm>
            <a:off x="3246120" y="5388537"/>
            <a:ext cx="5358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 Black" panose="020B0A04020102020204" pitchFamily="34" charset="0"/>
              </a:rPr>
              <a:t>  Een body check is ook een overtreding !</a:t>
            </a:r>
            <a:r>
              <a:rPr lang="nl-NL" dirty="0">
                <a:latin typeface="Jersey Sharp" panose="02000500000000000000" pitchFamily="2" charset="0"/>
              </a:rPr>
              <a:t> 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39D7EF7C-618D-4E2D-AFEB-B8D8B52ECCB3}"/>
              </a:ext>
            </a:extLst>
          </p:cNvPr>
          <p:cNvSpPr txBox="1"/>
          <p:nvPr/>
        </p:nvSpPr>
        <p:spPr>
          <a:xfrm>
            <a:off x="827388" y="5804225"/>
            <a:ext cx="10250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 Black" panose="020B0A04020102020204" pitchFamily="34" charset="0"/>
              </a:rPr>
              <a:t>    Slapshot is verboden maar wordt geen straf voor gegeven… wat doe je dan ?</a:t>
            </a:r>
            <a:r>
              <a:rPr lang="nl-NL" dirty="0">
                <a:latin typeface="Jersey Sharp" panose="02000500000000000000" pitchFamily="2" charset="0"/>
              </a:rPr>
              <a:t> 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512EE504-DA23-417E-90DE-0612FB464874}"/>
              </a:ext>
            </a:extLst>
          </p:cNvPr>
          <p:cNvSpPr txBox="1"/>
          <p:nvPr/>
        </p:nvSpPr>
        <p:spPr>
          <a:xfrm>
            <a:off x="1409073" y="6181066"/>
            <a:ext cx="8906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C00000"/>
                </a:solidFill>
                <a:latin typeface="Arial Black" panose="020B0A04020102020204" pitchFamily="34" charset="0"/>
              </a:rPr>
              <a:t>    Affluiten en de puck in de hoek van het overtredende team gooien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C3856436-11E5-4AAC-9806-FF51C2CF2419}"/>
              </a:ext>
            </a:extLst>
          </p:cNvPr>
          <p:cNvSpPr txBox="1"/>
          <p:nvPr/>
        </p:nvSpPr>
        <p:spPr>
          <a:xfrm>
            <a:off x="2973005" y="3338927"/>
            <a:ext cx="2270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C00000"/>
                </a:solidFill>
                <a:latin typeface="Arial Black" panose="020B0A04020102020204" pitchFamily="34" charset="0"/>
              </a:rPr>
              <a:t>Cross-</a:t>
            </a:r>
            <a:r>
              <a:rPr lang="nl-NL" dirty="0" err="1">
                <a:solidFill>
                  <a:srgbClr val="C00000"/>
                </a:solidFill>
                <a:latin typeface="Arial Black" panose="020B0A04020102020204" pitchFamily="34" charset="0"/>
              </a:rPr>
              <a:t>checking</a:t>
            </a:r>
            <a:endParaRPr lang="nl-NL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2" name="Afbeelding 21">
            <a:extLst>
              <a:ext uri="{FF2B5EF4-FFF2-40B4-BE49-F238E27FC236}">
                <a16:creationId xmlns:a16="http://schemas.microsoft.com/office/drawing/2014/main" id="{C10489CA-7CE2-4EF5-8893-13A57D1795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696"/>
            <a:ext cx="1047705" cy="1355643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FFBC2833-AB35-4A19-8FB6-9ED629BA39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05" y="36923"/>
            <a:ext cx="1172652" cy="108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60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2" grpId="0"/>
      <p:bldP spid="13" grpId="0"/>
      <p:bldP spid="14" grpId="0"/>
      <p:bldP spid="6" grpId="0"/>
      <p:bldP spid="7" grpId="0"/>
      <p:bldP spid="15" grpId="0"/>
      <p:bldP spid="16" grpId="0"/>
      <p:bldP spid="17" grpId="0"/>
      <p:bldP spid="18" grpId="0"/>
      <p:bldP spid="19" grpId="0"/>
      <p:bldP spid="20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83818C2E-3AD0-4FF6-8918-F19B99C26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606"/>
            <a:ext cx="12192000" cy="698460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CE8A73E-9D3C-4D5C-8C19-C635C8C9A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899" y="0"/>
            <a:ext cx="2475896" cy="168687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68766E51-C725-445C-96A0-0C82D6C1EC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29" b="96786" l="5063" r="94093">
                        <a14:foregroundMark x1="23629" y1="16071" x2="23629" y2="16071"/>
                        <a14:foregroundMark x1="29114" y1="6071" x2="29114" y2="6071"/>
                        <a14:foregroundMark x1="57806" y1="8214" x2="57806" y2="8214"/>
                        <a14:foregroundMark x1="25738" y1="35357" x2="25738" y2="35357"/>
                        <a14:foregroundMark x1="37975" y1="37143" x2="37975" y2="37143"/>
                        <a14:foregroundMark x1="44304" y1="42500" x2="44304" y2="42500"/>
                        <a14:foregroundMark x1="50211" y1="48214" x2="50211" y2="48214"/>
                        <a14:foregroundMark x1="7595" y1="59286" x2="7595" y2="59286"/>
                        <a14:foregroundMark x1="7595" y1="59643" x2="7595" y2="59643"/>
                        <a14:foregroundMark x1="7173" y1="59643" x2="7173" y2="59643"/>
                        <a14:foregroundMark x1="6751" y1="59643" x2="6751" y2="59643"/>
                        <a14:foregroundMark x1="6751" y1="59643" x2="6751" y2="59643"/>
                        <a14:foregroundMark x1="6751" y1="59643" x2="6751" y2="59643"/>
                        <a14:foregroundMark x1="7595" y1="63571" x2="7595" y2="63571"/>
                        <a14:foregroundMark x1="7595" y1="63571" x2="7595" y2="64643"/>
                        <a14:foregroundMark x1="7173" y1="67143" x2="7173" y2="68214"/>
                        <a14:foregroundMark x1="7173" y1="68571" x2="8017" y2="70000"/>
                        <a14:foregroundMark x1="8861" y1="71071" x2="8861" y2="71071"/>
                        <a14:foregroundMark x1="19831" y1="71071" x2="19831" y2="71071"/>
                        <a14:foregroundMark x1="32911" y1="70357" x2="32911" y2="70357"/>
                        <a14:foregroundMark x1="42616" y1="69643" x2="42616" y2="69643"/>
                        <a14:foregroundMark x1="56962" y1="70357" x2="56962" y2="70357"/>
                        <a14:foregroundMark x1="67089" y1="71071" x2="67089" y2="71071"/>
                        <a14:foregroundMark x1="83122" y1="65714" x2="83122" y2="65714"/>
                        <a14:foregroundMark x1="94093" y1="66786" x2="94093" y2="66786"/>
                        <a14:foregroundMark x1="10549" y1="86071" x2="10549" y2="86071"/>
                        <a14:foregroundMark x1="12236" y1="88214" x2="12236" y2="88214"/>
                        <a14:foregroundMark x1="15190" y1="92857" x2="15190" y2="92857"/>
                        <a14:foregroundMark x1="8861" y1="96786" x2="8861" y2="96786"/>
                        <a14:foregroundMark x1="22785" y1="90000" x2="22785" y2="90000"/>
                        <a14:foregroundMark x1="26160" y1="88929" x2="26160" y2="88929"/>
                        <a14:foregroundMark x1="31224" y1="87500" x2="31224" y2="87500"/>
                        <a14:foregroundMark x1="31646" y1="83929" x2="30802" y2="83571"/>
                        <a14:foregroundMark x1="36287" y1="87500" x2="36287" y2="87500"/>
                        <a14:foregroundMark x1="36709" y1="85000" x2="36709" y2="85000"/>
                        <a14:foregroundMark x1="37553" y1="93929" x2="37553" y2="93929"/>
                        <a14:foregroundMark x1="39241" y1="95714" x2="39241" y2="95714"/>
                        <a14:foregroundMark x1="58650" y1="95000" x2="58650" y2="95000"/>
                        <a14:foregroundMark x1="73539" y1="92143" x2="71730" y2="90357"/>
                        <a14:foregroundMark x1="73900" y1="92500" x2="73539" y2="92143"/>
                        <a14:foregroundMark x1="74623" y1="93214" x2="73900" y2="92500"/>
                        <a14:foregroundMark x1="74984" y1="93571" x2="74623" y2="93214"/>
                        <a14:foregroundMark x1="76793" y1="95357" x2="74984" y2="93571"/>
                        <a14:foregroundMark x1="86076" y1="95357" x2="86076" y2="95357"/>
                        <a14:foregroundMark x1="92405" y1="88571" x2="92405" y2="88571"/>
                        <a14:foregroundMark x1="57806" y1="8214" x2="57806" y2="8214"/>
                        <a14:foregroundMark x1="58228" y1="8571" x2="58228" y2="8571"/>
                        <a14:foregroundMark x1="53165" y1="9643" x2="53165" y2="9643"/>
                        <a14:foregroundMark x1="59072" y1="9286" x2="59072" y2="9286"/>
                        <a14:foregroundMark x1="61603" y1="10714" x2="61603" y2="10714"/>
                        <a14:foregroundMark x1="61603" y1="10714" x2="61603" y2="10714"/>
                        <a14:foregroundMark x1="61603" y1="10714" x2="61603" y2="10714"/>
                        <a14:foregroundMark x1="61603" y1="10714" x2="61603" y2="10714"/>
                        <a14:foregroundMark x1="61603" y1="10714" x2="61603" y2="10714"/>
                        <a14:foregroundMark x1="61181" y1="10357" x2="59916" y2="10357"/>
                        <a14:foregroundMark x1="59916" y1="10357" x2="59916" y2="10357"/>
                        <a14:foregroundMark x1="58650" y1="9286" x2="58650" y2="9286"/>
                        <a14:foregroundMark x1="53165" y1="8214" x2="53165" y2="8214"/>
                        <a14:foregroundMark x1="53586" y1="10000" x2="53586" y2="10000"/>
                        <a14:foregroundMark x1="34599" y1="3929" x2="34599" y2="3929"/>
                        <a14:foregroundMark x1="34599" y1="3929" x2="34599" y2="3929"/>
                        <a14:foregroundMark x1="29114" y1="3929" x2="29114" y2="3929"/>
                        <a14:backgroundMark x1="9705" y1="82500" x2="9705" y2="82500"/>
                        <a14:backgroundMark x1="9705" y1="71429" x2="9705" y2="71429"/>
                        <a14:backgroundMark x1="74684" y1="92500" x2="74684" y2="92500"/>
                        <a14:backgroundMark x1="74262" y1="93214" x2="74262" y2="93214"/>
                        <a14:backgroundMark x1="73840" y1="92143" x2="73840" y2="92143"/>
                        <a14:backgroundMark x1="75105" y1="93571" x2="75105" y2="93571"/>
                        <a14:backgroundMark x1="9283" y1="71071" x2="9283" y2="71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812" y="36925"/>
            <a:ext cx="914483" cy="1080402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7DFC9CA-AF19-4170-89A8-4A642F9B161F}"/>
              </a:ext>
            </a:extLst>
          </p:cNvPr>
          <p:cNvSpPr txBox="1"/>
          <p:nvPr/>
        </p:nvSpPr>
        <p:spPr>
          <a:xfrm>
            <a:off x="1994289" y="1700784"/>
            <a:ext cx="7963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latin typeface="Arial Black" panose="020B0A04020102020204" pitchFamily="34" charset="0"/>
              </a:rPr>
              <a:t>Het opleggen van een straf</a:t>
            </a:r>
            <a:endParaRPr lang="nl-NL" sz="4000" dirty="0">
              <a:latin typeface="Jersey Sharp" panose="02000500000000000000" pitchFamily="2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2A7425D-EA2E-4873-BAC6-5A494A1A0EB8}"/>
              </a:ext>
            </a:extLst>
          </p:cNvPr>
          <p:cNvSpPr txBox="1"/>
          <p:nvPr/>
        </p:nvSpPr>
        <p:spPr>
          <a:xfrm>
            <a:off x="0" y="2532888"/>
            <a:ext cx="9692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 Black" panose="020B0A04020102020204" pitchFamily="34" charset="0"/>
              </a:rPr>
              <a:t>       Je ziet bij de U11 een overtreding en je gaat hier een straf   voor geven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3A67A690-F2B7-443E-ACBF-C3FD622A9FA3}"/>
              </a:ext>
            </a:extLst>
          </p:cNvPr>
          <p:cNvSpPr txBox="1"/>
          <p:nvPr/>
        </p:nvSpPr>
        <p:spPr>
          <a:xfrm>
            <a:off x="4069080" y="3072863"/>
            <a:ext cx="4928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 Black" panose="020B0A04020102020204" pitchFamily="34" charset="0"/>
              </a:rPr>
              <a:t>    Je steekt duidelijk je hand omhoog</a:t>
            </a:r>
            <a:r>
              <a:rPr lang="nl-NL" dirty="0">
                <a:latin typeface="Jersey Sharp" panose="02000500000000000000" pitchFamily="2" charset="0"/>
              </a:rPr>
              <a:t>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A33EBB8-C8E0-4A32-8FE0-8E173376FF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663" y="1117101"/>
            <a:ext cx="1418196" cy="2459881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BAC38383-7003-44B7-A086-F7B4C7AC1BAA}"/>
              </a:ext>
            </a:extLst>
          </p:cNvPr>
          <p:cNvSpPr txBox="1"/>
          <p:nvPr/>
        </p:nvSpPr>
        <p:spPr>
          <a:xfrm>
            <a:off x="850392" y="3663172"/>
            <a:ext cx="10607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 Black" panose="020B0A04020102020204" pitchFamily="34" charset="0"/>
              </a:rPr>
              <a:t>Als het team dat de overtreding heeft gemaakt in puckbezit komt fluit je af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95B3645F-F487-49D2-B17A-650CC46AD67C}"/>
              </a:ext>
            </a:extLst>
          </p:cNvPr>
          <p:cNvSpPr txBox="1"/>
          <p:nvPr/>
        </p:nvSpPr>
        <p:spPr>
          <a:xfrm>
            <a:off x="914400" y="4236640"/>
            <a:ext cx="10360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 Black" panose="020B0A04020102020204" pitchFamily="34" charset="0"/>
              </a:rPr>
              <a:t>Je </a:t>
            </a:r>
            <a:r>
              <a:rPr lang="nl-NL" dirty="0">
                <a:solidFill>
                  <a:srgbClr val="C00000"/>
                </a:solidFill>
                <a:latin typeface="Arial Black" panose="020B0A04020102020204" pitchFamily="34" charset="0"/>
              </a:rPr>
              <a:t>point naar de speler</a:t>
            </a:r>
            <a:r>
              <a:rPr lang="nl-NL" dirty="0">
                <a:latin typeface="Arial Black" panose="020B0A04020102020204" pitchFamily="34" charset="0"/>
              </a:rPr>
              <a:t>,  noemt zijn nummer,  shirt kleur en de overtreding en je maakt het teken voor de overtreding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7155D3F9-F0AD-4205-B858-0D9F89E08987}"/>
              </a:ext>
            </a:extLst>
          </p:cNvPr>
          <p:cNvSpPr txBox="1"/>
          <p:nvPr/>
        </p:nvSpPr>
        <p:spPr>
          <a:xfrm>
            <a:off x="332190" y="5040882"/>
            <a:ext cx="11344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 Black" panose="020B0A04020102020204" pitchFamily="34" charset="0"/>
              </a:rPr>
              <a:t>Dan schaats je naar de official bank,  kijkt de official scorer aan en  je doet daar hetzelfde,  alleen point je dan niet naar de speler …  Wat doe je in plaats daarvan ?</a:t>
            </a:r>
            <a:r>
              <a:rPr lang="nl-NL" dirty="0">
                <a:latin typeface="Jersey Sharp" panose="02000500000000000000" pitchFamily="2" charset="0"/>
              </a:rPr>
              <a:t> 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527214A8-7840-4F4F-B7DD-B41E68C9AE12}"/>
              </a:ext>
            </a:extLst>
          </p:cNvPr>
          <p:cNvSpPr txBox="1"/>
          <p:nvPr/>
        </p:nvSpPr>
        <p:spPr>
          <a:xfrm>
            <a:off x="32452" y="5895459"/>
            <a:ext cx="1188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rgbClr val="C00000"/>
                </a:solidFill>
                <a:latin typeface="Arial Black" panose="020B0A04020102020204" pitchFamily="34" charset="0"/>
              </a:rPr>
              <a:t>Terwijl je voor de official bank staat geef je met gestrekte arm de kant aan van het bestrafte team zoals ze in de spelersbank zitten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C4E4B2F7-6D8E-451D-BA9C-E6C4CE4550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696"/>
            <a:ext cx="1047705" cy="1355643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69BF2EC8-78FC-40F1-8EB3-E648D75F44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05" y="36923"/>
            <a:ext cx="1172652" cy="108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215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83818C2E-3AD0-4FF6-8918-F19B99C26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5378"/>
            <a:ext cx="12192000" cy="698460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CE8A73E-9D3C-4D5C-8C19-C635C8C9A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899" y="0"/>
            <a:ext cx="2475896" cy="168687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68766E51-C725-445C-96A0-0C82D6C1EC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29" b="96786" l="5063" r="94093">
                        <a14:foregroundMark x1="23629" y1="16071" x2="23629" y2="16071"/>
                        <a14:foregroundMark x1="29114" y1="6071" x2="29114" y2="6071"/>
                        <a14:foregroundMark x1="57806" y1="8214" x2="57806" y2="8214"/>
                        <a14:foregroundMark x1="25738" y1="35357" x2="25738" y2="35357"/>
                        <a14:foregroundMark x1="37975" y1="37143" x2="37975" y2="37143"/>
                        <a14:foregroundMark x1="44304" y1="42500" x2="44304" y2="42500"/>
                        <a14:foregroundMark x1="50211" y1="48214" x2="50211" y2="48214"/>
                        <a14:foregroundMark x1="7595" y1="59286" x2="7595" y2="59286"/>
                        <a14:foregroundMark x1="7595" y1="59643" x2="7595" y2="59643"/>
                        <a14:foregroundMark x1="7173" y1="59643" x2="7173" y2="59643"/>
                        <a14:foregroundMark x1="6751" y1="59643" x2="6751" y2="59643"/>
                        <a14:foregroundMark x1="6751" y1="59643" x2="6751" y2="59643"/>
                        <a14:foregroundMark x1="6751" y1="59643" x2="6751" y2="59643"/>
                        <a14:foregroundMark x1="7595" y1="63571" x2="7595" y2="63571"/>
                        <a14:foregroundMark x1="7595" y1="63571" x2="7595" y2="64643"/>
                        <a14:foregroundMark x1="7173" y1="67143" x2="7173" y2="68214"/>
                        <a14:foregroundMark x1="7173" y1="68571" x2="8017" y2="70000"/>
                        <a14:foregroundMark x1="8861" y1="71071" x2="8861" y2="71071"/>
                        <a14:foregroundMark x1="19831" y1="71071" x2="19831" y2="71071"/>
                        <a14:foregroundMark x1="32911" y1="70357" x2="32911" y2="70357"/>
                        <a14:foregroundMark x1="42616" y1="69643" x2="42616" y2="69643"/>
                        <a14:foregroundMark x1="56962" y1="70357" x2="56962" y2="70357"/>
                        <a14:foregroundMark x1="67089" y1="71071" x2="67089" y2="71071"/>
                        <a14:foregroundMark x1="83122" y1="65714" x2="83122" y2="65714"/>
                        <a14:foregroundMark x1="94093" y1="66786" x2="94093" y2="66786"/>
                        <a14:foregroundMark x1="10549" y1="86071" x2="10549" y2="86071"/>
                        <a14:foregroundMark x1="12236" y1="88214" x2="12236" y2="88214"/>
                        <a14:foregroundMark x1="15190" y1="92857" x2="15190" y2="92857"/>
                        <a14:foregroundMark x1="8861" y1="96786" x2="8861" y2="96786"/>
                        <a14:foregroundMark x1="22785" y1="90000" x2="22785" y2="90000"/>
                        <a14:foregroundMark x1="26160" y1="88929" x2="26160" y2="88929"/>
                        <a14:foregroundMark x1="31224" y1="87500" x2="31224" y2="87500"/>
                        <a14:foregroundMark x1="31646" y1="83929" x2="30802" y2="83571"/>
                        <a14:foregroundMark x1="36287" y1="87500" x2="36287" y2="87500"/>
                        <a14:foregroundMark x1="36709" y1="85000" x2="36709" y2="85000"/>
                        <a14:foregroundMark x1="37553" y1="93929" x2="37553" y2="93929"/>
                        <a14:foregroundMark x1="39241" y1="95714" x2="39241" y2="95714"/>
                        <a14:foregroundMark x1="58650" y1="95000" x2="58650" y2="95000"/>
                        <a14:foregroundMark x1="73539" y1="92143" x2="71730" y2="90357"/>
                        <a14:foregroundMark x1="73900" y1="92500" x2="73539" y2="92143"/>
                        <a14:foregroundMark x1="74623" y1="93214" x2="73900" y2="92500"/>
                        <a14:foregroundMark x1="74984" y1="93571" x2="74623" y2="93214"/>
                        <a14:foregroundMark x1="76793" y1="95357" x2="74984" y2="93571"/>
                        <a14:foregroundMark x1="86076" y1="95357" x2="86076" y2="95357"/>
                        <a14:foregroundMark x1="92405" y1="88571" x2="92405" y2="88571"/>
                        <a14:foregroundMark x1="57806" y1="8214" x2="57806" y2="8214"/>
                        <a14:foregroundMark x1="58228" y1="8571" x2="58228" y2="8571"/>
                        <a14:foregroundMark x1="53165" y1="9643" x2="53165" y2="9643"/>
                        <a14:foregroundMark x1="59072" y1="9286" x2="59072" y2="9286"/>
                        <a14:foregroundMark x1="61603" y1="10714" x2="61603" y2="10714"/>
                        <a14:foregroundMark x1="61603" y1="10714" x2="61603" y2="10714"/>
                        <a14:foregroundMark x1="61603" y1="10714" x2="61603" y2="10714"/>
                        <a14:foregroundMark x1="61603" y1="10714" x2="61603" y2="10714"/>
                        <a14:foregroundMark x1="61603" y1="10714" x2="61603" y2="10714"/>
                        <a14:foregroundMark x1="61181" y1="10357" x2="59916" y2="10357"/>
                        <a14:foregroundMark x1="59916" y1="10357" x2="59916" y2="10357"/>
                        <a14:foregroundMark x1="58650" y1="9286" x2="58650" y2="9286"/>
                        <a14:foregroundMark x1="53165" y1="8214" x2="53165" y2="8214"/>
                        <a14:foregroundMark x1="53586" y1="10000" x2="53586" y2="10000"/>
                        <a14:foregroundMark x1="34599" y1="3929" x2="34599" y2="3929"/>
                        <a14:foregroundMark x1="34599" y1="3929" x2="34599" y2="3929"/>
                        <a14:foregroundMark x1="29114" y1="3929" x2="29114" y2="3929"/>
                        <a14:backgroundMark x1="9705" y1="82500" x2="9705" y2="82500"/>
                        <a14:backgroundMark x1="9705" y1="71429" x2="9705" y2="71429"/>
                        <a14:backgroundMark x1="74684" y1="92500" x2="74684" y2="92500"/>
                        <a14:backgroundMark x1="74262" y1="93214" x2="74262" y2="93214"/>
                        <a14:backgroundMark x1="73840" y1="92143" x2="73840" y2="92143"/>
                        <a14:backgroundMark x1="75105" y1="93571" x2="75105" y2="93571"/>
                        <a14:backgroundMark x1="9283" y1="71071" x2="9283" y2="71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812" y="36925"/>
            <a:ext cx="914483" cy="1080402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4E0CEA68-8109-4ABC-B5A4-BEBCFD4C3CA0}"/>
              </a:ext>
            </a:extLst>
          </p:cNvPr>
          <p:cNvSpPr txBox="1"/>
          <p:nvPr/>
        </p:nvSpPr>
        <p:spPr>
          <a:xfrm>
            <a:off x="2816351" y="1622866"/>
            <a:ext cx="69819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latin typeface="Arial Black" panose="020B0A04020102020204" pitchFamily="34" charset="0"/>
              </a:rPr>
              <a:t>  Er wordt gescoord…..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F80F531-3BA1-477E-A2A0-AE8B3B21385F}"/>
              </a:ext>
            </a:extLst>
          </p:cNvPr>
          <p:cNvSpPr txBox="1"/>
          <p:nvPr/>
        </p:nvSpPr>
        <p:spPr>
          <a:xfrm>
            <a:off x="214884" y="2295144"/>
            <a:ext cx="3383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 Black" panose="020B0A04020102020204" pitchFamily="34" charset="0"/>
              </a:rPr>
              <a:t>Het doelpunt is </a:t>
            </a:r>
            <a:r>
              <a:rPr lang="nl-NL" dirty="0">
                <a:solidFill>
                  <a:srgbClr val="C00000"/>
                </a:solidFill>
                <a:latin typeface="Arial Black" panose="020B0A04020102020204" pitchFamily="34" charset="0"/>
              </a:rPr>
              <a:t>geldig </a:t>
            </a:r>
            <a:r>
              <a:rPr lang="nl-NL" dirty="0">
                <a:latin typeface="Arial Black" panose="020B0A04020102020204" pitchFamily="34" charset="0"/>
              </a:rPr>
              <a:t>:</a:t>
            </a:r>
            <a:r>
              <a:rPr lang="nl-NL" dirty="0">
                <a:latin typeface="Jersey Sharp" panose="02000500000000000000" pitchFamily="2" charset="0"/>
              </a:rPr>
              <a:t> 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0F3DBED9-1022-40B5-A3DF-0153920D5EB8}"/>
              </a:ext>
            </a:extLst>
          </p:cNvPr>
          <p:cNvSpPr txBox="1"/>
          <p:nvPr/>
        </p:nvSpPr>
        <p:spPr>
          <a:xfrm>
            <a:off x="3648456" y="2313432"/>
            <a:ext cx="8211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 Black" panose="020B0A04020102020204" pitchFamily="34" charset="0"/>
              </a:rPr>
              <a:t>Je wijst met een vlakke hand naar de goal  </a:t>
            </a:r>
            <a:r>
              <a:rPr lang="nl-NL" sz="1400" dirty="0">
                <a:latin typeface="Arial Black" panose="020B0A04020102020204" pitchFamily="34" charset="0"/>
              </a:rPr>
              <a:t>dit noemen we </a:t>
            </a:r>
            <a:r>
              <a:rPr lang="nl-NL" sz="1400" dirty="0" err="1">
                <a:latin typeface="Arial Black" panose="020B0A04020102020204" pitchFamily="34" charset="0"/>
              </a:rPr>
              <a:t>pointen</a:t>
            </a:r>
            <a:endParaRPr lang="nl-NL" sz="1400" dirty="0">
              <a:latin typeface="Arial Black" panose="020B0A04020102020204" pitchFamily="34" charset="0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978D9BC1-C379-4FC1-9FE9-50EB3F49B90B}"/>
              </a:ext>
            </a:extLst>
          </p:cNvPr>
          <p:cNvSpPr txBox="1"/>
          <p:nvPr/>
        </p:nvSpPr>
        <p:spPr>
          <a:xfrm>
            <a:off x="1065275" y="3364028"/>
            <a:ext cx="10657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latin typeface="Arial Black" panose="020B0A04020102020204" pitchFamily="34" charset="0"/>
              </a:rPr>
              <a:t>Na het </a:t>
            </a:r>
            <a:r>
              <a:rPr lang="nl-NL" dirty="0" err="1">
                <a:latin typeface="Arial Black" panose="020B0A04020102020204" pitchFamily="34" charset="0"/>
              </a:rPr>
              <a:t>pointen</a:t>
            </a:r>
            <a:r>
              <a:rPr lang="nl-NL" dirty="0">
                <a:latin typeface="Arial Black" panose="020B0A04020102020204" pitchFamily="34" charset="0"/>
              </a:rPr>
              <a:t> ga je het melden bij de official scorer en geeft het rugnummer door van de speler die gescoord heeft.</a:t>
            </a:r>
            <a:endParaRPr lang="nl-NL" sz="1400" dirty="0">
              <a:latin typeface="Arial Black" panose="020B0A04020102020204" pitchFamily="34" charset="0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39CCA3FF-AD72-4788-A31F-D52DBA188E6B}"/>
              </a:ext>
            </a:extLst>
          </p:cNvPr>
          <p:cNvSpPr txBox="1"/>
          <p:nvPr/>
        </p:nvSpPr>
        <p:spPr>
          <a:xfrm>
            <a:off x="214884" y="2648712"/>
            <a:ext cx="3552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 Black" panose="020B0A04020102020204" pitchFamily="34" charset="0"/>
              </a:rPr>
              <a:t>Het doelpunt is </a:t>
            </a:r>
            <a:r>
              <a:rPr lang="nl-NL" dirty="0">
                <a:solidFill>
                  <a:srgbClr val="C00000"/>
                </a:solidFill>
                <a:latin typeface="Arial Black" panose="020B0A04020102020204" pitchFamily="34" charset="0"/>
              </a:rPr>
              <a:t>ongeldig</a:t>
            </a:r>
            <a:r>
              <a:rPr lang="nl-NL" dirty="0">
                <a:latin typeface="Arial Black" panose="020B0A04020102020204" pitchFamily="34" charset="0"/>
              </a:rPr>
              <a:t> :</a:t>
            </a:r>
            <a:r>
              <a:rPr lang="nl-NL" dirty="0">
                <a:latin typeface="Jersey Sharp" panose="02000500000000000000" pitchFamily="2" charset="0"/>
              </a:rPr>
              <a:t> 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95F3490D-39BF-4BCE-AF8F-ACBD089A6155}"/>
              </a:ext>
            </a:extLst>
          </p:cNvPr>
          <p:cNvSpPr txBox="1"/>
          <p:nvPr/>
        </p:nvSpPr>
        <p:spPr>
          <a:xfrm>
            <a:off x="3598164" y="2648712"/>
            <a:ext cx="8508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 Black" panose="020B0A04020102020204" pitchFamily="34" charset="0"/>
              </a:rPr>
              <a:t>Je strekt beiden armen uit naar de zijkant  </a:t>
            </a:r>
            <a:r>
              <a:rPr lang="nl-NL" sz="1400" dirty="0">
                <a:latin typeface="Arial Black" panose="020B0A04020102020204" pitchFamily="34" charset="0"/>
              </a:rPr>
              <a:t>dit is een wave-off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A931F62B-9AB4-4CEB-9888-E6685EC64DF7}"/>
              </a:ext>
            </a:extLst>
          </p:cNvPr>
          <p:cNvSpPr txBox="1"/>
          <p:nvPr/>
        </p:nvSpPr>
        <p:spPr>
          <a:xfrm>
            <a:off x="338328" y="3002280"/>
            <a:ext cx="11567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 Black" panose="020B0A04020102020204" pitchFamily="34" charset="0"/>
              </a:rPr>
              <a:t>Bij de </a:t>
            </a:r>
            <a:r>
              <a:rPr lang="nl-NL" dirty="0">
                <a:solidFill>
                  <a:srgbClr val="C00000"/>
                </a:solidFill>
                <a:latin typeface="Arial Black" panose="020B0A04020102020204" pitchFamily="34" charset="0"/>
              </a:rPr>
              <a:t>U11</a:t>
            </a:r>
            <a:r>
              <a:rPr lang="nl-NL" dirty="0">
                <a:latin typeface="Jersey Sharp" panose="02000500000000000000" pitchFamily="2" charset="0"/>
              </a:rPr>
              <a:t> : </a:t>
            </a:r>
            <a:r>
              <a:rPr lang="nl-NL" dirty="0">
                <a:latin typeface="Arial Black" panose="020B0A04020102020204" pitchFamily="34" charset="0"/>
              </a:rPr>
              <a:t>Zowel het </a:t>
            </a:r>
            <a:r>
              <a:rPr lang="nl-NL" dirty="0" err="1">
                <a:latin typeface="Arial Black" panose="020B0A04020102020204" pitchFamily="34" charset="0"/>
              </a:rPr>
              <a:t>pointen</a:t>
            </a:r>
            <a:r>
              <a:rPr lang="nl-NL" dirty="0">
                <a:latin typeface="Arial Black" panose="020B0A04020102020204" pitchFamily="34" charset="0"/>
              </a:rPr>
              <a:t> als de wave-off gebeurt door de </a:t>
            </a:r>
            <a:r>
              <a:rPr lang="nl-NL" dirty="0">
                <a:solidFill>
                  <a:srgbClr val="C00000"/>
                </a:solidFill>
                <a:latin typeface="Arial Black" panose="020B0A04020102020204" pitchFamily="34" charset="0"/>
              </a:rPr>
              <a:t>voorste</a:t>
            </a:r>
            <a:r>
              <a:rPr lang="nl-NL" dirty="0">
                <a:latin typeface="Jersey Sharp" panose="02000500000000000000" pitchFamily="2" charset="0"/>
              </a:rPr>
              <a:t> </a:t>
            </a:r>
            <a:r>
              <a:rPr lang="nl-NL" dirty="0">
                <a:latin typeface="Arial Black" panose="020B0A04020102020204" pitchFamily="34" charset="0"/>
              </a:rPr>
              <a:t>scheidsrechter</a:t>
            </a:r>
            <a:endParaRPr lang="nl-NL" sz="1400" dirty="0">
              <a:latin typeface="Arial Black" panose="020B0A04020102020204" pitchFamily="34" charset="0"/>
            </a:endParaRP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8C832A12-ADC2-4540-B756-B43B7BBBFE90}"/>
              </a:ext>
            </a:extLst>
          </p:cNvPr>
          <p:cNvSpPr txBox="1"/>
          <p:nvPr/>
        </p:nvSpPr>
        <p:spPr>
          <a:xfrm>
            <a:off x="1046987" y="3982772"/>
            <a:ext cx="10584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>
                <a:solidFill>
                  <a:srgbClr val="002060"/>
                </a:solidFill>
                <a:latin typeface="Arial Black" panose="020B0A04020102020204" pitchFamily="34" charset="0"/>
              </a:rPr>
              <a:t>Intussen haalt de andere ref de puck op en gaat in het denkbeeldige midden klaar staan voor de Face-off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FDABBF5C-AED9-4985-81A7-7BFB09D63644}"/>
              </a:ext>
            </a:extLst>
          </p:cNvPr>
          <p:cNvSpPr txBox="1"/>
          <p:nvPr/>
        </p:nvSpPr>
        <p:spPr>
          <a:xfrm>
            <a:off x="3480816" y="4454332"/>
            <a:ext cx="4948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C00000"/>
                </a:solidFill>
                <a:latin typeface="Arial Black" panose="020B0A04020102020204" pitchFamily="34" charset="0"/>
              </a:rPr>
              <a:t>    Wanneer is een doelpunt ongeldig ?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378BBD4A-59F0-4A2F-A20C-64B14DA5D775}"/>
              </a:ext>
            </a:extLst>
          </p:cNvPr>
          <p:cNvSpPr txBox="1"/>
          <p:nvPr/>
        </p:nvSpPr>
        <p:spPr>
          <a:xfrm>
            <a:off x="1836420" y="4854723"/>
            <a:ext cx="8020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 Black" panose="020B0A04020102020204" pitchFamily="34" charset="0"/>
              </a:rPr>
              <a:t>   De puck wordt in het doel geschopt of met de hand geslagen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17C6B9C5-F765-4FA0-99DA-2AFCC1CC5538}"/>
              </a:ext>
            </a:extLst>
          </p:cNvPr>
          <p:cNvSpPr txBox="1"/>
          <p:nvPr/>
        </p:nvSpPr>
        <p:spPr>
          <a:xfrm>
            <a:off x="2455926" y="5535188"/>
            <a:ext cx="7298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 Black" panose="020B0A04020102020204" pitchFamily="34" charset="0"/>
              </a:rPr>
              <a:t>De puck wordt boven de dwarslat van de goal gespeeld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DF6DBDF5-7571-4B9E-B0C2-C7D23BE687C6}"/>
              </a:ext>
            </a:extLst>
          </p:cNvPr>
          <p:cNvSpPr txBox="1"/>
          <p:nvPr/>
        </p:nvSpPr>
        <p:spPr>
          <a:xfrm>
            <a:off x="2657142" y="5896821"/>
            <a:ext cx="6984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 Black" panose="020B0A04020102020204" pitchFamily="34" charset="0"/>
              </a:rPr>
              <a:t>De puck gaat direct via de Scheidsrechter de goal in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9BA5DD31-F835-4A4F-AFFF-BAA8FCA2ACFE}"/>
              </a:ext>
            </a:extLst>
          </p:cNvPr>
          <p:cNvSpPr txBox="1"/>
          <p:nvPr/>
        </p:nvSpPr>
        <p:spPr>
          <a:xfrm>
            <a:off x="2769108" y="5191106"/>
            <a:ext cx="6371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 Black" panose="020B0A04020102020204" pitchFamily="34" charset="0"/>
              </a:rPr>
              <a:t>   De goalie wordt gehinderd door een aanvaller</a:t>
            </a:r>
            <a:r>
              <a:rPr lang="nl-NL" dirty="0">
                <a:latin typeface="Jersey Sharp" panose="02000500000000000000" pitchFamily="2" charset="0"/>
              </a:rPr>
              <a:t> 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5516A38C-A52C-426C-874D-6FE3B4FCCF94}"/>
              </a:ext>
            </a:extLst>
          </p:cNvPr>
          <p:cNvSpPr txBox="1"/>
          <p:nvPr/>
        </p:nvSpPr>
        <p:spPr>
          <a:xfrm>
            <a:off x="1078941" y="6232897"/>
            <a:ext cx="9925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 Black" panose="020B0A04020102020204" pitchFamily="34" charset="0"/>
              </a:rPr>
              <a:t>        Er is al afgefloten of De puck passeert de doellijn na het wisselsignaal</a:t>
            </a:r>
          </a:p>
          <a:p>
            <a:endParaRPr lang="nl-NL" dirty="0">
              <a:latin typeface="Jersey Sharp" panose="02000500000000000000" pitchFamily="2" charset="0"/>
            </a:endParaRPr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B88EE8B4-06B3-4369-B9AD-38D3DF1D70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696"/>
            <a:ext cx="1047705" cy="1355643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749E4B23-DC57-4123-BB92-88A8F20EB6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05" y="36923"/>
            <a:ext cx="1172652" cy="108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431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83818C2E-3AD0-4FF6-8918-F19B99C26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462"/>
            <a:ext cx="12192000" cy="698460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CE8A73E-9D3C-4D5C-8C19-C635C8C9A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899" y="0"/>
            <a:ext cx="2475896" cy="168687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68766E51-C725-445C-96A0-0C82D6C1EC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29" b="96786" l="5063" r="94093">
                        <a14:foregroundMark x1="23629" y1="16071" x2="23629" y2="16071"/>
                        <a14:foregroundMark x1="29114" y1="6071" x2="29114" y2="6071"/>
                        <a14:foregroundMark x1="57806" y1="8214" x2="57806" y2="8214"/>
                        <a14:foregroundMark x1="25738" y1="35357" x2="25738" y2="35357"/>
                        <a14:foregroundMark x1="37975" y1="37143" x2="37975" y2="37143"/>
                        <a14:foregroundMark x1="44304" y1="42500" x2="44304" y2="42500"/>
                        <a14:foregroundMark x1="50211" y1="48214" x2="50211" y2="48214"/>
                        <a14:foregroundMark x1="7595" y1="59286" x2="7595" y2="59286"/>
                        <a14:foregroundMark x1="7595" y1="59643" x2="7595" y2="59643"/>
                        <a14:foregroundMark x1="7173" y1="59643" x2="7173" y2="59643"/>
                        <a14:foregroundMark x1="6751" y1="59643" x2="6751" y2="59643"/>
                        <a14:foregroundMark x1="6751" y1="59643" x2="6751" y2="59643"/>
                        <a14:foregroundMark x1="6751" y1="59643" x2="6751" y2="59643"/>
                        <a14:foregroundMark x1="7595" y1="63571" x2="7595" y2="63571"/>
                        <a14:foregroundMark x1="7595" y1="63571" x2="7595" y2="64643"/>
                        <a14:foregroundMark x1="7173" y1="67143" x2="7173" y2="68214"/>
                        <a14:foregroundMark x1="7173" y1="68571" x2="8017" y2="70000"/>
                        <a14:foregroundMark x1="8861" y1="71071" x2="8861" y2="71071"/>
                        <a14:foregroundMark x1="19831" y1="71071" x2="19831" y2="71071"/>
                        <a14:foregroundMark x1="32911" y1="70357" x2="32911" y2="70357"/>
                        <a14:foregroundMark x1="42616" y1="69643" x2="42616" y2="69643"/>
                        <a14:foregroundMark x1="56962" y1="70357" x2="56962" y2="70357"/>
                        <a14:foregroundMark x1="67089" y1="71071" x2="67089" y2="71071"/>
                        <a14:foregroundMark x1="83122" y1="65714" x2="83122" y2="65714"/>
                        <a14:foregroundMark x1="94093" y1="66786" x2="94093" y2="66786"/>
                        <a14:foregroundMark x1="10549" y1="86071" x2="10549" y2="86071"/>
                        <a14:foregroundMark x1="12236" y1="88214" x2="12236" y2="88214"/>
                        <a14:foregroundMark x1="15190" y1="92857" x2="15190" y2="92857"/>
                        <a14:foregroundMark x1="8861" y1="96786" x2="8861" y2="96786"/>
                        <a14:foregroundMark x1="22785" y1="90000" x2="22785" y2="90000"/>
                        <a14:foregroundMark x1="26160" y1="88929" x2="26160" y2="88929"/>
                        <a14:foregroundMark x1="31224" y1="87500" x2="31224" y2="87500"/>
                        <a14:foregroundMark x1="31646" y1="83929" x2="30802" y2="83571"/>
                        <a14:foregroundMark x1="36287" y1="87500" x2="36287" y2="87500"/>
                        <a14:foregroundMark x1="36709" y1="85000" x2="36709" y2="85000"/>
                        <a14:foregroundMark x1="37553" y1="93929" x2="37553" y2="93929"/>
                        <a14:foregroundMark x1="39241" y1="95714" x2="39241" y2="95714"/>
                        <a14:foregroundMark x1="58650" y1="95000" x2="58650" y2="95000"/>
                        <a14:foregroundMark x1="73539" y1="92143" x2="71730" y2="90357"/>
                        <a14:foregroundMark x1="73900" y1="92500" x2="73539" y2="92143"/>
                        <a14:foregroundMark x1="74623" y1="93214" x2="73900" y2="92500"/>
                        <a14:foregroundMark x1="74984" y1="93571" x2="74623" y2="93214"/>
                        <a14:foregroundMark x1="76793" y1="95357" x2="74984" y2="93571"/>
                        <a14:foregroundMark x1="86076" y1="95357" x2="86076" y2="95357"/>
                        <a14:foregroundMark x1="92405" y1="88571" x2="92405" y2="88571"/>
                        <a14:foregroundMark x1="57806" y1="8214" x2="57806" y2="8214"/>
                        <a14:foregroundMark x1="58228" y1="8571" x2="58228" y2="8571"/>
                        <a14:foregroundMark x1="53165" y1="9643" x2="53165" y2="9643"/>
                        <a14:foregroundMark x1="59072" y1="9286" x2="59072" y2="9286"/>
                        <a14:foregroundMark x1="61603" y1="10714" x2="61603" y2="10714"/>
                        <a14:foregroundMark x1="61603" y1="10714" x2="61603" y2="10714"/>
                        <a14:foregroundMark x1="61603" y1="10714" x2="61603" y2="10714"/>
                        <a14:foregroundMark x1="61603" y1="10714" x2="61603" y2="10714"/>
                        <a14:foregroundMark x1="61603" y1="10714" x2="61603" y2="10714"/>
                        <a14:foregroundMark x1="61181" y1="10357" x2="59916" y2="10357"/>
                        <a14:foregroundMark x1="59916" y1="10357" x2="59916" y2="10357"/>
                        <a14:foregroundMark x1="58650" y1="9286" x2="58650" y2="9286"/>
                        <a14:foregroundMark x1="53165" y1="8214" x2="53165" y2="8214"/>
                        <a14:foregroundMark x1="53586" y1="10000" x2="53586" y2="10000"/>
                        <a14:foregroundMark x1="34599" y1="3929" x2="34599" y2="3929"/>
                        <a14:foregroundMark x1="34599" y1="3929" x2="34599" y2="3929"/>
                        <a14:foregroundMark x1="29114" y1="3929" x2="29114" y2="3929"/>
                        <a14:backgroundMark x1="9705" y1="82500" x2="9705" y2="82500"/>
                        <a14:backgroundMark x1="9705" y1="71429" x2="9705" y2="71429"/>
                        <a14:backgroundMark x1="74684" y1="92500" x2="74684" y2="92500"/>
                        <a14:backgroundMark x1="74262" y1="93214" x2="74262" y2="93214"/>
                        <a14:backgroundMark x1="73840" y1="92143" x2="73840" y2="92143"/>
                        <a14:backgroundMark x1="75105" y1="93571" x2="75105" y2="93571"/>
                        <a14:backgroundMark x1="9283" y1="71071" x2="9283" y2="71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812" y="36925"/>
            <a:ext cx="914483" cy="1080402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4E0CEA68-8109-4ABC-B5A4-BEBCFD4C3CA0}"/>
              </a:ext>
            </a:extLst>
          </p:cNvPr>
          <p:cNvSpPr txBox="1"/>
          <p:nvPr/>
        </p:nvSpPr>
        <p:spPr>
          <a:xfrm>
            <a:off x="1764792" y="1686874"/>
            <a:ext cx="8449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latin typeface="Arial Black" panose="020B0A04020102020204" pitchFamily="34" charset="0"/>
              </a:rPr>
              <a:t>  Er wordt gescoord…</a:t>
            </a:r>
            <a:r>
              <a:rPr lang="nl-NL" sz="4000" dirty="0">
                <a:latin typeface="Jersey Sharp" panose="02000500000000000000" pitchFamily="2" charset="0"/>
              </a:rPr>
              <a:t> </a:t>
            </a:r>
            <a:r>
              <a:rPr lang="nl-NL" sz="4000" i="1" dirty="0">
                <a:latin typeface="Arial Black" panose="020B0A04020102020204" pitchFamily="34" charset="0"/>
              </a:rPr>
              <a:t>vragen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18A8EEB0-92D1-43DE-AEE2-375E8E085501}"/>
              </a:ext>
            </a:extLst>
          </p:cNvPr>
          <p:cNvSpPr txBox="1"/>
          <p:nvPr/>
        </p:nvSpPr>
        <p:spPr>
          <a:xfrm>
            <a:off x="1697736" y="2703393"/>
            <a:ext cx="8616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 Black" panose="020B0A04020102020204" pitchFamily="34" charset="0"/>
              </a:rPr>
              <a:t>Via het masker of de helm van de goalie…. Geldig of Ongeldig  ?</a:t>
            </a:r>
            <a:r>
              <a:rPr lang="nl-NL" dirty="0">
                <a:latin typeface="Jersey Sharp" panose="02000500000000000000" pitchFamily="2" charset="0"/>
              </a:rPr>
              <a:t> 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90F7C18F-DCC2-40D4-9134-247E2A245548}"/>
              </a:ext>
            </a:extLst>
          </p:cNvPr>
          <p:cNvSpPr txBox="1"/>
          <p:nvPr/>
        </p:nvSpPr>
        <p:spPr>
          <a:xfrm>
            <a:off x="1091142" y="5429562"/>
            <a:ext cx="9781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latin typeface="Arial Black" panose="020B0A04020102020204" pitchFamily="34" charset="0"/>
              </a:rPr>
              <a:t>Een aanvaller speelt de puck met de stick boven schouderhoogte en slaat deze naar een medespeler…. Die scoort…. Geldig of Ongeldig  ?</a:t>
            </a:r>
            <a:r>
              <a:rPr lang="nl-NL" dirty="0">
                <a:latin typeface="Jersey Sharp" panose="02000500000000000000" pitchFamily="2" charset="0"/>
              </a:rPr>
              <a:t> 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D035E739-1382-4BA7-AE65-FD24A2515A22}"/>
              </a:ext>
            </a:extLst>
          </p:cNvPr>
          <p:cNvSpPr txBox="1"/>
          <p:nvPr/>
        </p:nvSpPr>
        <p:spPr>
          <a:xfrm>
            <a:off x="1505712" y="4515868"/>
            <a:ext cx="8945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 Black" panose="020B0A04020102020204" pitchFamily="34" charset="0"/>
              </a:rPr>
              <a:t>  De puck wordt in het eigen doel geschopt…. Geldig of Ongeldig  ?</a:t>
            </a:r>
            <a:r>
              <a:rPr lang="nl-NL" dirty="0">
                <a:latin typeface="Jersey Sharp" panose="02000500000000000000" pitchFamily="2" charset="0"/>
              </a:rPr>
              <a:t> 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D4E0B666-F626-403F-89D4-95644F52FBA0}"/>
              </a:ext>
            </a:extLst>
          </p:cNvPr>
          <p:cNvSpPr txBox="1"/>
          <p:nvPr/>
        </p:nvSpPr>
        <p:spPr>
          <a:xfrm>
            <a:off x="524214" y="3629868"/>
            <a:ext cx="11152632" cy="368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 Black" panose="020B0A04020102020204" pitchFamily="34" charset="0"/>
              </a:rPr>
              <a:t>De puck kaatst via de schaats van een aanvaller in het doel…. Geldig of Ongeldig  ?</a:t>
            </a:r>
            <a:r>
              <a:rPr lang="nl-NL" dirty="0">
                <a:latin typeface="Jersey Sharp" panose="02000500000000000000" pitchFamily="2" charset="0"/>
              </a:rPr>
              <a:t> 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58EC0625-EFE2-41E2-BC07-52C980C05C10}"/>
              </a:ext>
            </a:extLst>
          </p:cNvPr>
          <p:cNvSpPr txBox="1"/>
          <p:nvPr/>
        </p:nvSpPr>
        <p:spPr>
          <a:xfrm>
            <a:off x="5294376" y="2991724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i="1" dirty="0">
                <a:solidFill>
                  <a:srgbClr val="C00000"/>
                </a:solidFill>
                <a:latin typeface="Arial Black" panose="020B0A04020102020204" pitchFamily="34" charset="0"/>
              </a:rPr>
              <a:t>Geldig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3F53767C-543C-4986-A186-A00CB5ABE932}"/>
              </a:ext>
            </a:extLst>
          </p:cNvPr>
          <p:cNvSpPr txBox="1"/>
          <p:nvPr/>
        </p:nvSpPr>
        <p:spPr>
          <a:xfrm>
            <a:off x="5321808" y="3904150"/>
            <a:ext cx="1591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i="1" dirty="0">
                <a:solidFill>
                  <a:srgbClr val="C00000"/>
                </a:solidFill>
                <a:latin typeface="Arial Black" panose="020B0A04020102020204" pitchFamily="34" charset="0"/>
              </a:rPr>
              <a:t>Geldig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1736C4F3-C57F-4F8C-B131-04179E70046D}"/>
              </a:ext>
            </a:extLst>
          </p:cNvPr>
          <p:cNvSpPr txBox="1"/>
          <p:nvPr/>
        </p:nvSpPr>
        <p:spPr>
          <a:xfrm>
            <a:off x="5337048" y="4825797"/>
            <a:ext cx="1621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i="1" dirty="0">
                <a:solidFill>
                  <a:srgbClr val="C00000"/>
                </a:solidFill>
                <a:latin typeface="Arial Black" panose="020B0A04020102020204" pitchFamily="34" charset="0"/>
              </a:rPr>
              <a:t>Geldig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C397D386-E782-447C-86FF-5DFE40E2B707}"/>
              </a:ext>
            </a:extLst>
          </p:cNvPr>
          <p:cNvSpPr txBox="1"/>
          <p:nvPr/>
        </p:nvSpPr>
        <p:spPr>
          <a:xfrm>
            <a:off x="5123688" y="6039317"/>
            <a:ext cx="2109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i="1" dirty="0">
                <a:solidFill>
                  <a:srgbClr val="C00000"/>
                </a:solidFill>
                <a:latin typeface="Arial Black" panose="020B0A04020102020204" pitchFamily="34" charset="0"/>
              </a:rPr>
              <a:t>Ongeldig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7578AC37-E6E9-4E6C-BC2A-975409D4EA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696"/>
            <a:ext cx="1047705" cy="1355643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CC5FC71F-C805-450B-BE6B-48C12B40E8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05" y="36923"/>
            <a:ext cx="1172652" cy="108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54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83818C2E-3AD0-4FF6-8918-F19B99C26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462"/>
            <a:ext cx="12192000" cy="698460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CE8A73E-9D3C-4D5C-8C19-C635C8C9A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899" y="0"/>
            <a:ext cx="2475896" cy="168687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68766E51-C725-445C-96A0-0C82D6C1EC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29" b="96786" l="5063" r="94093">
                        <a14:foregroundMark x1="23629" y1="16071" x2="23629" y2="16071"/>
                        <a14:foregroundMark x1="29114" y1="6071" x2="29114" y2="6071"/>
                        <a14:foregroundMark x1="57806" y1="8214" x2="57806" y2="8214"/>
                        <a14:foregroundMark x1="25738" y1="35357" x2="25738" y2="35357"/>
                        <a14:foregroundMark x1="37975" y1="37143" x2="37975" y2="37143"/>
                        <a14:foregroundMark x1="44304" y1="42500" x2="44304" y2="42500"/>
                        <a14:foregroundMark x1="50211" y1="48214" x2="50211" y2="48214"/>
                        <a14:foregroundMark x1="7595" y1="59286" x2="7595" y2="59286"/>
                        <a14:foregroundMark x1="7595" y1="59643" x2="7595" y2="59643"/>
                        <a14:foregroundMark x1="7173" y1="59643" x2="7173" y2="59643"/>
                        <a14:foregroundMark x1="6751" y1="59643" x2="6751" y2="59643"/>
                        <a14:foregroundMark x1="6751" y1="59643" x2="6751" y2="59643"/>
                        <a14:foregroundMark x1="6751" y1="59643" x2="6751" y2="59643"/>
                        <a14:foregroundMark x1="7595" y1="63571" x2="7595" y2="63571"/>
                        <a14:foregroundMark x1="7595" y1="63571" x2="7595" y2="64643"/>
                        <a14:foregroundMark x1="7173" y1="67143" x2="7173" y2="68214"/>
                        <a14:foregroundMark x1="7173" y1="68571" x2="8017" y2="70000"/>
                        <a14:foregroundMark x1="8861" y1="71071" x2="8861" y2="71071"/>
                        <a14:foregroundMark x1="19831" y1="71071" x2="19831" y2="71071"/>
                        <a14:foregroundMark x1="32911" y1="70357" x2="32911" y2="70357"/>
                        <a14:foregroundMark x1="42616" y1="69643" x2="42616" y2="69643"/>
                        <a14:foregroundMark x1="56962" y1="70357" x2="56962" y2="70357"/>
                        <a14:foregroundMark x1="67089" y1="71071" x2="67089" y2="71071"/>
                        <a14:foregroundMark x1="83122" y1="65714" x2="83122" y2="65714"/>
                        <a14:foregroundMark x1="94093" y1="66786" x2="94093" y2="66786"/>
                        <a14:foregroundMark x1="10549" y1="86071" x2="10549" y2="86071"/>
                        <a14:foregroundMark x1="12236" y1="88214" x2="12236" y2="88214"/>
                        <a14:foregroundMark x1="15190" y1="92857" x2="15190" y2="92857"/>
                        <a14:foregroundMark x1="8861" y1="96786" x2="8861" y2="96786"/>
                        <a14:foregroundMark x1="22785" y1="90000" x2="22785" y2="90000"/>
                        <a14:foregroundMark x1="26160" y1="88929" x2="26160" y2="88929"/>
                        <a14:foregroundMark x1="31224" y1="87500" x2="31224" y2="87500"/>
                        <a14:foregroundMark x1="31646" y1="83929" x2="30802" y2="83571"/>
                        <a14:foregroundMark x1="36287" y1="87500" x2="36287" y2="87500"/>
                        <a14:foregroundMark x1="36709" y1="85000" x2="36709" y2="85000"/>
                        <a14:foregroundMark x1="37553" y1="93929" x2="37553" y2="93929"/>
                        <a14:foregroundMark x1="39241" y1="95714" x2="39241" y2="95714"/>
                        <a14:foregroundMark x1="58650" y1="95000" x2="58650" y2="95000"/>
                        <a14:foregroundMark x1="73539" y1="92143" x2="71730" y2="90357"/>
                        <a14:foregroundMark x1="73900" y1="92500" x2="73539" y2="92143"/>
                        <a14:foregroundMark x1="74623" y1="93214" x2="73900" y2="92500"/>
                        <a14:foregroundMark x1="74984" y1="93571" x2="74623" y2="93214"/>
                        <a14:foregroundMark x1="76793" y1="95357" x2="74984" y2="93571"/>
                        <a14:foregroundMark x1="86076" y1="95357" x2="86076" y2="95357"/>
                        <a14:foregroundMark x1="92405" y1="88571" x2="92405" y2="88571"/>
                        <a14:foregroundMark x1="57806" y1="8214" x2="57806" y2="8214"/>
                        <a14:foregroundMark x1="58228" y1="8571" x2="58228" y2="8571"/>
                        <a14:foregroundMark x1="53165" y1="9643" x2="53165" y2="9643"/>
                        <a14:foregroundMark x1="59072" y1="9286" x2="59072" y2="9286"/>
                        <a14:foregroundMark x1="61603" y1="10714" x2="61603" y2="10714"/>
                        <a14:foregroundMark x1="61603" y1="10714" x2="61603" y2="10714"/>
                        <a14:foregroundMark x1="61603" y1="10714" x2="61603" y2="10714"/>
                        <a14:foregroundMark x1="61603" y1="10714" x2="61603" y2="10714"/>
                        <a14:foregroundMark x1="61603" y1="10714" x2="61603" y2="10714"/>
                        <a14:foregroundMark x1="61181" y1="10357" x2="59916" y2="10357"/>
                        <a14:foregroundMark x1="59916" y1="10357" x2="59916" y2="10357"/>
                        <a14:foregroundMark x1="58650" y1="9286" x2="58650" y2="9286"/>
                        <a14:foregroundMark x1="53165" y1="8214" x2="53165" y2="8214"/>
                        <a14:foregroundMark x1="53586" y1="10000" x2="53586" y2="10000"/>
                        <a14:foregroundMark x1="34599" y1="3929" x2="34599" y2="3929"/>
                        <a14:foregroundMark x1="34599" y1="3929" x2="34599" y2="3929"/>
                        <a14:foregroundMark x1="29114" y1="3929" x2="29114" y2="3929"/>
                        <a14:backgroundMark x1="9705" y1="82500" x2="9705" y2="82500"/>
                        <a14:backgroundMark x1="9705" y1="71429" x2="9705" y2="71429"/>
                        <a14:backgroundMark x1="74684" y1="92500" x2="74684" y2="92500"/>
                        <a14:backgroundMark x1="74262" y1="93214" x2="74262" y2="93214"/>
                        <a14:backgroundMark x1="73840" y1="92143" x2="73840" y2="92143"/>
                        <a14:backgroundMark x1="75105" y1="93571" x2="75105" y2="93571"/>
                        <a14:backgroundMark x1="9283" y1="71071" x2="9283" y2="71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812" y="36925"/>
            <a:ext cx="914483" cy="1080402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4E0CEA68-8109-4ABC-B5A4-BEBCFD4C3CA0}"/>
              </a:ext>
            </a:extLst>
          </p:cNvPr>
          <p:cNvSpPr txBox="1"/>
          <p:nvPr/>
        </p:nvSpPr>
        <p:spPr>
          <a:xfrm>
            <a:off x="3419856" y="1686874"/>
            <a:ext cx="5074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latin typeface="Arial Black" panose="020B0A04020102020204" pitchFamily="34" charset="0"/>
              </a:rPr>
              <a:t>   Na de wedstrijd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66158D6-E069-4CBC-A403-0EEE08C969D9}"/>
              </a:ext>
            </a:extLst>
          </p:cNvPr>
          <p:cNvSpPr txBox="1"/>
          <p:nvPr/>
        </p:nvSpPr>
        <p:spPr>
          <a:xfrm>
            <a:off x="347472" y="2606040"/>
            <a:ext cx="11292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 Black" panose="020B0A04020102020204" pitchFamily="34" charset="0"/>
              </a:rPr>
              <a:t>         Na </a:t>
            </a:r>
            <a:r>
              <a:rPr lang="nl-NL" dirty="0">
                <a:solidFill>
                  <a:srgbClr val="C00000"/>
                </a:solidFill>
                <a:latin typeface="Arial Black" panose="020B0A04020102020204" pitchFamily="34" charset="0"/>
              </a:rPr>
              <a:t>elk</a:t>
            </a:r>
            <a:r>
              <a:rPr lang="nl-NL" dirty="0">
                <a:latin typeface="Arial Black" panose="020B0A04020102020204" pitchFamily="34" charset="0"/>
              </a:rPr>
              <a:t> wedstrijdje geeft de </a:t>
            </a:r>
            <a:r>
              <a:rPr lang="nl-NL" sz="2400" dirty="0">
                <a:solidFill>
                  <a:srgbClr val="C00000"/>
                </a:solidFill>
                <a:latin typeface="Arial Black" panose="020B0A04020102020204" pitchFamily="34" charset="0"/>
              </a:rPr>
              <a:t>U9</a:t>
            </a:r>
            <a:r>
              <a:rPr lang="nl-NL" dirty="0">
                <a:latin typeface="Arial Black" panose="020B0A04020102020204" pitchFamily="34" charset="0"/>
              </a:rPr>
              <a:t> scheidsrechter de uitslag door bij de officials…..</a:t>
            </a:r>
            <a:r>
              <a:rPr lang="nl-NL" dirty="0">
                <a:latin typeface="Jersey Sharp" panose="02000500000000000000" pitchFamily="2" charset="0"/>
              </a:rPr>
              <a:t>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92A3F1E-F437-4AA8-9DAF-8367C67D8011}"/>
              </a:ext>
            </a:extLst>
          </p:cNvPr>
          <p:cNvSpPr txBox="1"/>
          <p:nvPr/>
        </p:nvSpPr>
        <p:spPr>
          <a:xfrm>
            <a:off x="3721608" y="2999232"/>
            <a:ext cx="4562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C00000"/>
                </a:solidFill>
                <a:latin typeface="Arial Black" panose="020B0A04020102020204" pitchFamily="34" charset="0"/>
              </a:rPr>
              <a:t>  Zorg dus dat je de stand bijhoudt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64B3CBB-F813-475B-826D-2829D278A793}"/>
              </a:ext>
            </a:extLst>
          </p:cNvPr>
          <p:cNvSpPr txBox="1"/>
          <p:nvPr/>
        </p:nvSpPr>
        <p:spPr>
          <a:xfrm>
            <a:off x="551688" y="3419856"/>
            <a:ext cx="10832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latin typeface="Arial Black" panose="020B0A04020102020204" pitchFamily="34" charset="0"/>
              </a:rPr>
              <a:t>  Maak geen opmerkingen over coaches of  spelers mocht dit toch nodig zijn doe je dit in de scheidsrechters kleedkamer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913A811-9386-4EE6-B09E-CA9514465D07}"/>
              </a:ext>
            </a:extLst>
          </p:cNvPr>
          <p:cNvSpPr txBox="1"/>
          <p:nvPr/>
        </p:nvSpPr>
        <p:spPr>
          <a:xfrm>
            <a:off x="4416552" y="4629832"/>
            <a:ext cx="3118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 Black" panose="020B0A04020102020204" pitchFamily="34" charset="0"/>
              </a:rPr>
              <a:t>Geef elkaar </a:t>
            </a:r>
            <a:r>
              <a:rPr lang="nl-NL" dirty="0" err="1">
                <a:solidFill>
                  <a:srgbClr val="C00000"/>
                </a:solidFill>
                <a:latin typeface="Arial Black" panose="020B0A04020102020204" pitchFamily="34" charset="0"/>
              </a:rPr>
              <a:t>feed-back</a:t>
            </a:r>
            <a:endParaRPr lang="nl-NL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6D34491-26E6-42B7-80D3-9ECA088C8970}"/>
              </a:ext>
            </a:extLst>
          </p:cNvPr>
          <p:cNvSpPr txBox="1"/>
          <p:nvPr/>
        </p:nvSpPr>
        <p:spPr>
          <a:xfrm>
            <a:off x="2200656" y="5060757"/>
            <a:ext cx="7845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C00000"/>
                </a:solidFill>
                <a:latin typeface="Arial Black" panose="020B0A04020102020204" pitchFamily="34" charset="0"/>
              </a:rPr>
              <a:t>       Bespreek situaties </a:t>
            </a:r>
            <a:r>
              <a:rPr lang="nl-NL" dirty="0">
                <a:latin typeface="Arial Black" panose="020B0A04020102020204" pitchFamily="34" charset="0"/>
              </a:rPr>
              <a:t>waar je niet helemaal zeker van was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BE2A7FBD-4658-4BBA-A294-67C0F374C39C}"/>
              </a:ext>
            </a:extLst>
          </p:cNvPr>
          <p:cNvSpPr txBox="1"/>
          <p:nvPr/>
        </p:nvSpPr>
        <p:spPr>
          <a:xfrm>
            <a:off x="2209800" y="5529086"/>
            <a:ext cx="7845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C00000"/>
                </a:solidFill>
                <a:latin typeface="Arial Black" panose="020B0A04020102020204" pitchFamily="34" charset="0"/>
              </a:rPr>
              <a:t>       Vraag terugkoppeling </a:t>
            </a:r>
            <a:r>
              <a:rPr lang="nl-NL" dirty="0">
                <a:latin typeface="Arial Black" panose="020B0A04020102020204" pitchFamily="34" charset="0"/>
              </a:rPr>
              <a:t>aan de scheidsrechters begeleider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0BAD79B-EDE8-4C83-A48D-B97811A394A6}"/>
              </a:ext>
            </a:extLst>
          </p:cNvPr>
          <p:cNvSpPr txBox="1"/>
          <p:nvPr/>
        </p:nvSpPr>
        <p:spPr>
          <a:xfrm>
            <a:off x="2894076" y="4178751"/>
            <a:ext cx="6163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latin typeface="Arial Black" panose="020B0A04020102020204" pitchFamily="34" charset="0"/>
              </a:rPr>
              <a:t>     Ga </a:t>
            </a:r>
            <a:r>
              <a:rPr lang="nl-NL" dirty="0">
                <a:solidFill>
                  <a:srgbClr val="C00000"/>
                </a:solidFill>
                <a:latin typeface="Arial Black" panose="020B0A04020102020204" pitchFamily="34" charset="0"/>
              </a:rPr>
              <a:t>nooit in discussie </a:t>
            </a:r>
            <a:r>
              <a:rPr lang="nl-NL" dirty="0">
                <a:latin typeface="Arial Black" panose="020B0A04020102020204" pitchFamily="34" charset="0"/>
              </a:rPr>
              <a:t>met coaches of ouders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580C30B7-BB0D-4BCA-A3BA-FC6A4B812E1F}"/>
              </a:ext>
            </a:extLst>
          </p:cNvPr>
          <p:cNvSpPr txBox="1"/>
          <p:nvPr/>
        </p:nvSpPr>
        <p:spPr>
          <a:xfrm>
            <a:off x="1199388" y="6019317"/>
            <a:ext cx="9537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 Black" panose="020B0A04020102020204" pitchFamily="34" charset="0"/>
              </a:rPr>
              <a:t>        Spreek nooit met een buitenstaander over een collega scheidsrechter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7B11561C-4830-4E51-9B01-E18C856A2F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696"/>
            <a:ext cx="1047705" cy="1355643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D06DC30F-A271-4DE5-B0E3-2AED5B6D4A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05" y="36923"/>
            <a:ext cx="1172652" cy="108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655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83818C2E-3AD0-4FF6-8918-F19B99C26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606"/>
            <a:ext cx="12192000" cy="698460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CE8A73E-9D3C-4D5C-8C19-C635C8C9A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810" y="0"/>
            <a:ext cx="2475896" cy="168687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68766E51-C725-445C-96A0-0C82D6C1EC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29" b="96786" l="5063" r="94093">
                        <a14:foregroundMark x1="23629" y1="16071" x2="23629" y2="16071"/>
                        <a14:foregroundMark x1="29114" y1="6071" x2="29114" y2="6071"/>
                        <a14:foregroundMark x1="57806" y1="8214" x2="57806" y2="8214"/>
                        <a14:foregroundMark x1="25738" y1="35357" x2="25738" y2="35357"/>
                        <a14:foregroundMark x1="37975" y1="37143" x2="37975" y2="37143"/>
                        <a14:foregroundMark x1="44304" y1="42500" x2="44304" y2="42500"/>
                        <a14:foregroundMark x1="50211" y1="48214" x2="50211" y2="48214"/>
                        <a14:foregroundMark x1="7595" y1="59286" x2="7595" y2="59286"/>
                        <a14:foregroundMark x1="7595" y1="59643" x2="7595" y2="59643"/>
                        <a14:foregroundMark x1="7173" y1="59643" x2="7173" y2="59643"/>
                        <a14:foregroundMark x1="6751" y1="59643" x2="6751" y2="59643"/>
                        <a14:foregroundMark x1="6751" y1="59643" x2="6751" y2="59643"/>
                        <a14:foregroundMark x1="6751" y1="59643" x2="6751" y2="59643"/>
                        <a14:foregroundMark x1="7595" y1="63571" x2="7595" y2="63571"/>
                        <a14:foregroundMark x1="7595" y1="63571" x2="7595" y2="64643"/>
                        <a14:foregroundMark x1="7173" y1="67143" x2="7173" y2="68214"/>
                        <a14:foregroundMark x1="7173" y1="68571" x2="8017" y2="70000"/>
                        <a14:foregroundMark x1="8861" y1="71071" x2="8861" y2="71071"/>
                        <a14:foregroundMark x1="19831" y1="71071" x2="19831" y2="71071"/>
                        <a14:foregroundMark x1="32911" y1="70357" x2="32911" y2="70357"/>
                        <a14:foregroundMark x1="42616" y1="69643" x2="42616" y2="69643"/>
                        <a14:foregroundMark x1="56962" y1="70357" x2="56962" y2="70357"/>
                        <a14:foregroundMark x1="67089" y1="71071" x2="67089" y2="71071"/>
                        <a14:foregroundMark x1="83122" y1="65714" x2="83122" y2="65714"/>
                        <a14:foregroundMark x1="94093" y1="66786" x2="94093" y2="66786"/>
                        <a14:foregroundMark x1="10549" y1="86071" x2="10549" y2="86071"/>
                        <a14:foregroundMark x1="12236" y1="88214" x2="12236" y2="88214"/>
                        <a14:foregroundMark x1="15190" y1="92857" x2="15190" y2="92857"/>
                        <a14:foregroundMark x1="8861" y1="96786" x2="8861" y2="96786"/>
                        <a14:foregroundMark x1="22785" y1="90000" x2="22785" y2="90000"/>
                        <a14:foregroundMark x1="26160" y1="88929" x2="26160" y2="88929"/>
                        <a14:foregroundMark x1="31224" y1="87500" x2="31224" y2="87500"/>
                        <a14:foregroundMark x1="31646" y1="83929" x2="30802" y2="83571"/>
                        <a14:foregroundMark x1="36287" y1="87500" x2="36287" y2="87500"/>
                        <a14:foregroundMark x1="36709" y1="85000" x2="36709" y2="85000"/>
                        <a14:foregroundMark x1="37553" y1="93929" x2="37553" y2="93929"/>
                        <a14:foregroundMark x1="39241" y1="95714" x2="39241" y2="95714"/>
                        <a14:foregroundMark x1="58650" y1="95000" x2="58650" y2="95000"/>
                        <a14:foregroundMark x1="73539" y1="92143" x2="71730" y2="90357"/>
                        <a14:foregroundMark x1="73900" y1="92500" x2="73539" y2="92143"/>
                        <a14:foregroundMark x1="74623" y1="93214" x2="73900" y2="92500"/>
                        <a14:foregroundMark x1="74984" y1="93571" x2="74623" y2="93214"/>
                        <a14:foregroundMark x1="76793" y1="95357" x2="74984" y2="93571"/>
                        <a14:foregroundMark x1="86076" y1="95357" x2="86076" y2="95357"/>
                        <a14:foregroundMark x1="92405" y1="88571" x2="92405" y2="88571"/>
                        <a14:foregroundMark x1="57806" y1="8214" x2="57806" y2="8214"/>
                        <a14:foregroundMark x1="58228" y1="8571" x2="58228" y2="8571"/>
                        <a14:foregroundMark x1="53165" y1="9643" x2="53165" y2="9643"/>
                        <a14:foregroundMark x1="59072" y1="9286" x2="59072" y2="9286"/>
                        <a14:foregroundMark x1="61603" y1="10714" x2="61603" y2="10714"/>
                        <a14:foregroundMark x1="61603" y1="10714" x2="61603" y2="10714"/>
                        <a14:foregroundMark x1="61603" y1="10714" x2="61603" y2="10714"/>
                        <a14:foregroundMark x1="61603" y1="10714" x2="61603" y2="10714"/>
                        <a14:foregroundMark x1="61603" y1="10714" x2="61603" y2="10714"/>
                        <a14:foregroundMark x1="61181" y1="10357" x2="59916" y2="10357"/>
                        <a14:foregroundMark x1="59916" y1="10357" x2="59916" y2="10357"/>
                        <a14:foregroundMark x1="58650" y1="9286" x2="58650" y2="9286"/>
                        <a14:foregroundMark x1="53165" y1="8214" x2="53165" y2="8214"/>
                        <a14:foregroundMark x1="53586" y1="10000" x2="53586" y2="10000"/>
                        <a14:foregroundMark x1="34599" y1="3929" x2="34599" y2="3929"/>
                        <a14:foregroundMark x1="34599" y1="3929" x2="34599" y2="3929"/>
                        <a14:foregroundMark x1="29114" y1="3929" x2="29114" y2="3929"/>
                        <a14:backgroundMark x1="9705" y1="82500" x2="9705" y2="82500"/>
                        <a14:backgroundMark x1="9705" y1="71429" x2="9705" y2="71429"/>
                        <a14:backgroundMark x1="74684" y1="92500" x2="74684" y2="92500"/>
                        <a14:backgroundMark x1="74262" y1="93214" x2="74262" y2="93214"/>
                        <a14:backgroundMark x1="73840" y1="92143" x2="73840" y2="92143"/>
                        <a14:backgroundMark x1="75105" y1="93571" x2="75105" y2="93571"/>
                        <a14:backgroundMark x1="9283" y1="71071" x2="9283" y2="71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812" y="36925"/>
            <a:ext cx="914483" cy="1080402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332F9F12-BA52-460E-BD23-87366D1B90C6}"/>
              </a:ext>
            </a:extLst>
          </p:cNvPr>
          <p:cNvSpPr txBox="1"/>
          <p:nvPr/>
        </p:nvSpPr>
        <p:spPr>
          <a:xfrm>
            <a:off x="5157216" y="1828800"/>
            <a:ext cx="1746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>
                <a:latin typeface="Arial Black" panose="020B0A04020102020204" pitchFamily="34" charset="0"/>
              </a:rPr>
              <a:t> Tips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094E9CD-E613-40EF-B6E6-A59BE21A417A}"/>
              </a:ext>
            </a:extLst>
          </p:cNvPr>
          <p:cNvSpPr txBox="1"/>
          <p:nvPr/>
        </p:nvSpPr>
        <p:spPr>
          <a:xfrm>
            <a:off x="3962968" y="2667149"/>
            <a:ext cx="4155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 Black" panose="020B0A04020102020204" pitchFamily="34" charset="0"/>
              </a:rPr>
              <a:t>Zorg datje  de </a:t>
            </a:r>
            <a:r>
              <a:rPr lang="nl-NL" dirty="0">
                <a:solidFill>
                  <a:srgbClr val="C00000"/>
                </a:solidFill>
                <a:latin typeface="Arial Black" panose="020B0A04020102020204" pitchFamily="34" charset="0"/>
              </a:rPr>
              <a:t>spelregels</a:t>
            </a:r>
            <a:r>
              <a:rPr lang="nl-NL" dirty="0">
                <a:latin typeface="Arial Black" panose="020B0A04020102020204" pitchFamily="34" charset="0"/>
              </a:rPr>
              <a:t> kent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C4F4CCA5-089D-4FE9-A072-1347A886A76B}"/>
              </a:ext>
            </a:extLst>
          </p:cNvPr>
          <p:cNvSpPr txBox="1"/>
          <p:nvPr/>
        </p:nvSpPr>
        <p:spPr>
          <a:xfrm>
            <a:off x="3962969" y="3132148"/>
            <a:ext cx="4420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 Black" panose="020B0A04020102020204" pitchFamily="34" charset="0"/>
              </a:rPr>
              <a:t>Leer de </a:t>
            </a:r>
            <a:r>
              <a:rPr lang="nl-NL" dirty="0">
                <a:solidFill>
                  <a:srgbClr val="C00000"/>
                </a:solidFill>
                <a:latin typeface="Arial Black" panose="020B0A04020102020204" pitchFamily="34" charset="0"/>
              </a:rPr>
              <a:t>scheidsrechters tekens</a:t>
            </a:r>
            <a:r>
              <a:rPr lang="nl-NL" dirty="0">
                <a:solidFill>
                  <a:srgbClr val="C00000"/>
                </a:solidFill>
                <a:latin typeface="Jersey Sharp" panose="02000500000000000000" pitchFamily="2" charset="0"/>
              </a:rPr>
              <a:t>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B55FDDC-7E88-4558-9913-967D5BF998AD}"/>
              </a:ext>
            </a:extLst>
          </p:cNvPr>
          <p:cNvSpPr txBox="1"/>
          <p:nvPr/>
        </p:nvSpPr>
        <p:spPr>
          <a:xfrm>
            <a:off x="145215" y="4996463"/>
            <a:ext cx="4050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 Black" panose="020B0A04020102020204" pitchFamily="34" charset="0"/>
              </a:rPr>
              <a:t>Werk aan je </a:t>
            </a:r>
            <a:r>
              <a:rPr lang="nl-NL" dirty="0">
                <a:solidFill>
                  <a:srgbClr val="C00000"/>
                </a:solidFill>
                <a:latin typeface="Arial Black" panose="020B0A04020102020204" pitchFamily="34" charset="0"/>
              </a:rPr>
              <a:t>schaatstechniek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2A31E1DB-0A22-4A5C-8B55-5C69C34A12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074" y="1247049"/>
            <a:ext cx="2439455" cy="3086431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3B309391-8DAB-404D-ACB8-76FEB2DE77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03" y="1375414"/>
            <a:ext cx="2209645" cy="3031496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B2F5817D-1187-4782-A082-597778C54E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78" y="3845850"/>
            <a:ext cx="2283189" cy="287164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4B8E9172-FAFC-4AB6-978A-853B38D2C3BE}"/>
              </a:ext>
            </a:extLst>
          </p:cNvPr>
          <p:cNvSpPr txBox="1"/>
          <p:nvPr/>
        </p:nvSpPr>
        <p:spPr>
          <a:xfrm>
            <a:off x="6876287" y="4636785"/>
            <a:ext cx="5269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latin typeface="Arial Black" panose="020B0A04020102020204" pitchFamily="34" charset="0"/>
              </a:rPr>
              <a:t>Een coach kan je tijdens de wedstrijd iets vragen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E7B46409-5C4E-4F80-8AB3-87773966A78D}"/>
              </a:ext>
            </a:extLst>
          </p:cNvPr>
          <p:cNvSpPr txBox="1"/>
          <p:nvPr/>
        </p:nvSpPr>
        <p:spPr>
          <a:xfrm>
            <a:off x="7168658" y="5235950"/>
            <a:ext cx="4626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latin typeface="Arial Black" panose="020B0A04020102020204" pitchFamily="34" charset="0"/>
              </a:rPr>
              <a:t>Jij geeft dan netjes antwoord en gaat dan verder met het spel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5D180A82-47B8-4C81-932F-79E549DFEA8E}"/>
              </a:ext>
            </a:extLst>
          </p:cNvPr>
          <p:cNvSpPr txBox="1"/>
          <p:nvPr/>
        </p:nvSpPr>
        <p:spPr>
          <a:xfrm>
            <a:off x="7251192" y="5928001"/>
            <a:ext cx="4626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latin typeface="Arial Black" panose="020B0A04020102020204" pitchFamily="34" charset="0"/>
              </a:rPr>
              <a:t>Daar blijft het bij je laat het </a:t>
            </a:r>
            <a:r>
              <a:rPr lang="nl-NL" dirty="0">
                <a:solidFill>
                  <a:srgbClr val="C00000"/>
                </a:solidFill>
                <a:latin typeface="Arial Black" panose="020B0A04020102020204" pitchFamily="34" charset="0"/>
              </a:rPr>
              <a:t>geen discussie </a:t>
            </a:r>
            <a:r>
              <a:rPr lang="nl-NL" dirty="0">
                <a:latin typeface="Arial Black" panose="020B0A04020102020204" pitchFamily="34" charset="0"/>
              </a:rPr>
              <a:t>worden !!!!</a:t>
            </a: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E6700C3F-A483-4E77-BB69-C4D4F9889C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696"/>
            <a:ext cx="1047705" cy="1355643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B24B6EA2-C717-4708-926E-37BCE9E8D7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05" y="36923"/>
            <a:ext cx="1172652" cy="108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85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2" grpId="0"/>
      <p:bldP spid="17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83818C2E-3AD0-4FF6-8918-F19B99C26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606"/>
            <a:ext cx="12192000" cy="698460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CE8A73E-9D3C-4D5C-8C19-C635C8C9A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899" y="0"/>
            <a:ext cx="2475896" cy="168687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68766E51-C725-445C-96A0-0C82D6C1EC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29" b="96786" l="5063" r="94093">
                        <a14:foregroundMark x1="23629" y1="16071" x2="23629" y2="16071"/>
                        <a14:foregroundMark x1="29114" y1="6071" x2="29114" y2="6071"/>
                        <a14:foregroundMark x1="57806" y1="8214" x2="57806" y2="8214"/>
                        <a14:foregroundMark x1="25738" y1="35357" x2="25738" y2="35357"/>
                        <a14:foregroundMark x1="37975" y1="37143" x2="37975" y2="37143"/>
                        <a14:foregroundMark x1="44304" y1="42500" x2="44304" y2="42500"/>
                        <a14:foregroundMark x1="50211" y1="48214" x2="50211" y2="48214"/>
                        <a14:foregroundMark x1="7595" y1="59286" x2="7595" y2="59286"/>
                        <a14:foregroundMark x1="7595" y1="59643" x2="7595" y2="59643"/>
                        <a14:foregroundMark x1="7173" y1="59643" x2="7173" y2="59643"/>
                        <a14:foregroundMark x1="6751" y1="59643" x2="6751" y2="59643"/>
                        <a14:foregroundMark x1="6751" y1="59643" x2="6751" y2="59643"/>
                        <a14:foregroundMark x1="6751" y1="59643" x2="6751" y2="59643"/>
                        <a14:foregroundMark x1="7595" y1="63571" x2="7595" y2="63571"/>
                        <a14:foregroundMark x1="7595" y1="63571" x2="7595" y2="64643"/>
                        <a14:foregroundMark x1="7173" y1="67143" x2="7173" y2="68214"/>
                        <a14:foregroundMark x1="7173" y1="68571" x2="8017" y2="70000"/>
                        <a14:foregroundMark x1="8861" y1="71071" x2="8861" y2="71071"/>
                        <a14:foregroundMark x1="19831" y1="71071" x2="19831" y2="71071"/>
                        <a14:foregroundMark x1="32911" y1="70357" x2="32911" y2="70357"/>
                        <a14:foregroundMark x1="42616" y1="69643" x2="42616" y2="69643"/>
                        <a14:foregroundMark x1="56962" y1="70357" x2="56962" y2="70357"/>
                        <a14:foregroundMark x1="67089" y1="71071" x2="67089" y2="71071"/>
                        <a14:foregroundMark x1="83122" y1="65714" x2="83122" y2="65714"/>
                        <a14:foregroundMark x1="94093" y1="66786" x2="94093" y2="66786"/>
                        <a14:foregroundMark x1="10549" y1="86071" x2="10549" y2="86071"/>
                        <a14:foregroundMark x1="12236" y1="88214" x2="12236" y2="88214"/>
                        <a14:foregroundMark x1="15190" y1="92857" x2="15190" y2="92857"/>
                        <a14:foregroundMark x1="8861" y1="96786" x2="8861" y2="96786"/>
                        <a14:foregroundMark x1="22785" y1="90000" x2="22785" y2="90000"/>
                        <a14:foregroundMark x1="26160" y1="88929" x2="26160" y2="88929"/>
                        <a14:foregroundMark x1="31224" y1="87500" x2="31224" y2="87500"/>
                        <a14:foregroundMark x1="31646" y1="83929" x2="30802" y2="83571"/>
                        <a14:foregroundMark x1="36287" y1="87500" x2="36287" y2="87500"/>
                        <a14:foregroundMark x1="36709" y1="85000" x2="36709" y2="85000"/>
                        <a14:foregroundMark x1="37553" y1="93929" x2="37553" y2="93929"/>
                        <a14:foregroundMark x1="39241" y1="95714" x2="39241" y2="95714"/>
                        <a14:foregroundMark x1="58650" y1="95000" x2="58650" y2="95000"/>
                        <a14:foregroundMark x1="73539" y1="92143" x2="71730" y2="90357"/>
                        <a14:foregroundMark x1="73900" y1="92500" x2="73539" y2="92143"/>
                        <a14:foregroundMark x1="74623" y1="93214" x2="73900" y2="92500"/>
                        <a14:foregroundMark x1="74984" y1="93571" x2="74623" y2="93214"/>
                        <a14:foregroundMark x1="76793" y1="95357" x2="74984" y2="93571"/>
                        <a14:foregroundMark x1="86076" y1="95357" x2="86076" y2="95357"/>
                        <a14:foregroundMark x1="92405" y1="88571" x2="92405" y2="88571"/>
                        <a14:foregroundMark x1="57806" y1="8214" x2="57806" y2="8214"/>
                        <a14:foregroundMark x1="58228" y1="8571" x2="58228" y2="8571"/>
                        <a14:foregroundMark x1="53165" y1="9643" x2="53165" y2="9643"/>
                        <a14:foregroundMark x1="59072" y1="9286" x2="59072" y2="9286"/>
                        <a14:foregroundMark x1="61603" y1="10714" x2="61603" y2="10714"/>
                        <a14:foregroundMark x1="61603" y1="10714" x2="61603" y2="10714"/>
                        <a14:foregroundMark x1="61603" y1="10714" x2="61603" y2="10714"/>
                        <a14:foregroundMark x1="61603" y1="10714" x2="61603" y2="10714"/>
                        <a14:foregroundMark x1="61603" y1="10714" x2="61603" y2="10714"/>
                        <a14:foregroundMark x1="61181" y1="10357" x2="59916" y2="10357"/>
                        <a14:foregroundMark x1="59916" y1="10357" x2="59916" y2="10357"/>
                        <a14:foregroundMark x1="58650" y1="9286" x2="58650" y2="9286"/>
                        <a14:foregroundMark x1="53165" y1="8214" x2="53165" y2="8214"/>
                        <a14:foregroundMark x1="53586" y1="10000" x2="53586" y2="10000"/>
                        <a14:foregroundMark x1="34599" y1="3929" x2="34599" y2="3929"/>
                        <a14:foregroundMark x1="34599" y1="3929" x2="34599" y2="3929"/>
                        <a14:foregroundMark x1="29114" y1="3929" x2="29114" y2="3929"/>
                        <a14:backgroundMark x1="9705" y1="82500" x2="9705" y2="82500"/>
                        <a14:backgroundMark x1="9705" y1="71429" x2="9705" y2="71429"/>
                        <a14:backgroundMark x1="74684" y1="92500" x2="74684" y2="92500"/>
                        <a14:backgroundMark x1="74262" y1="93214" x2="74262" y2="93214"/>
                        <a14:backgroundMark x1="73840" y1="92143" x2="73840" y2="92143"/>
                        <a14:backgroundMark x1="75105" y1="93571" x2="75105" y2="93571"/>
                        <a14:backgroundMark x1="9283" y1="71071" x2="9283" y2="71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812" y="36925"/>
            <a:ext cx="914483" cy="108040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B47A756-55B5-444F-AF70-1DD3B3EE8C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80" y="1136045"/>
            <a:ext cx="4491436" cy="552486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2DFECF6C-7630-478D-AA9D-CD741B7459B0}"/>
              </a:ext>
            </a:extLst>
          </p:cNvPr>
          <p:cNvSpPr txBox="1"/>
          <p:nvPr/>
        </p:nvSpPr>
        <p:spPr>
          <a:xfrm>
            <a:off x="6044184" y="2724912"/>
            <a:ext cx="56052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800" dirty="0">
                <a:latin typeface="Arial Black" panose="020B0A04020102020204" pitchFamily="34" charset="0"/>
              </a:rPr>
              <a:t>Vragen ?</a:t>
            </a:r>
            <a:r>
              <a:rPr lang="nl-NL" sz="8800" dirty="0">
                <a:latin typeface="Jersey Sharp" panose="02000500000000000000" pitchFamily="2" charset="0"/>
              </a:rPr>
              <a:t> 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A9BFB93D-C045-4182-9E07-11E4C348C3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696"/>
            <a:ext cx="1047705" cy="135564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4977AFBC-A094-4342-9E98-B6996EE495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05" y="36923"/>
            <a:ext cx="1172652" cy="108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512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83818C2E-3AD0-4FF6-8918-F19B99C26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606"/>
            <a:ext cx="12192000" cy="698460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CE8A73E-9D3C-4D5C-8C19-C635C8C9A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739" y="0"/>
            <a:ext cx="2475896" cy="168687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68766E51-C725-445C-96A0-0C82D6C1EC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29" b="96786" l="5063" r="94093">
                        <a14:foregroundMark x1="23629" y1="16071" x2="23629" y2="16071"/>
                        <a14:foregroundMark x1="29114" y1="6071" x2="29114" y2="6071"/>
                        <a14:foregroundMark x1="57806" y1="8214" x2="57806" y2="8214"/>
                        <a14:foregroundMark x1="25738" y1="35357" x2="25738" y2="35357"/>
                        <a14:foregroundMark x1="37975" y1="37143" x2="37975" y2="37143"/>
                        <a14:foregroundMark x1="44304" y1="42500" x2="44304" y2="42500"/>
                        <a14:foregroundMark x1="50211" y1="48214" x2="50211" y2="48214"/>
                        <a14:foregroundMark x1="7595" y1="59286" x2="7595" y2="59286"/>
                        <a14:foregroundMark x1="7595" y1="59643" x2="7595" y2="59643"/>
                        <a14:foregroundMark x1="7173" y1="59643" x2="7173" y2="59643"/>
                        <a14:foregroundMark x1="6751" y1="59643" x2="6751" y2="59643"/>
                        <a14:foregroundMark x1="6751" y1="59643" x2="6751" y2="59643"/>
                        <a14:foregroundMark x1="6751" y1="59643" x2="6751" y2="59643"/>
                        <a14:foregroundMark x1="7595" y1="63571" x2="7595" y2="63571"/>
                        <a14:foregroundMark x1="7595" y1="63571" x2="7595" y2="64643"/>
                        <a14:foregroundMark x1="7173" y1="67143" x2="7173" y2="68214"/>
                        <a14:foregroundMark x1="7173" y1="68571" x2="8017" y2="70000"/>
                        <a14:foregroundMark x1="8861" y1="71071" x2="8861" y2="71071"/>
                        <a14:foregroundMark x1="19831" y1="71071" x2="19831" y2="71071"/>
                        <a14:foregroundMark x1="32911" y1="70357" x2="32911" y2="70357"/>
                        <a14:foregroundMark x1="42616" y1="69643" x2="42616" y2="69643"/>
                        <a14:foregroundMark x1="56962" y1="70357" x2="56962" y2="70357"/>
                        <a14:foregroundMark x1="67089" y1="71071" x2="67089" y2="71071"/>
                        <a14:foregroundMark x1="83122" y1="65714" x2="83122" y2="65714"/>
                        <a14:foregroundMark x1="94093" y1="66786" x2="94093" y2="66786"/>
                        <a14:foregroundMark x1="10549" y1="86071" x2="10549" y2="86071"/>
                        <a14:foregroundMark x1="12236" y1="88214" x2="12236" y2="88214"/>
                        <a14:foregroundMark x1="15190" y1="92857" x2="15190" y2="92857"/>
                        <a14:foregroundMark x1="8861" y1="96786" x2="8861" y2="96786"/>
                        <a14:foregroundMark x1="22785" y1="90000" x2="22785" y2="90000"/>
                        <a14:foregroundMark x1="26160" y1="88929" x2="26160" y2="88929"/>
                        <a14:foregroundMark x1="31224" y1="87500" x2="31224" y2="87500"/>
                        <a14:foregroundMark x1="31646" y1="83929" x2="30802" y2="83571"/>
                        <a14:foregroundMark x1="36287" y1="87500" x2="36287" y2="87500"/>
                        <a14:foregroundMark x1="36709" y1="85000" x2="36709" y2="85000"/>
                        <a14:foregroundMark x1="37553" y1="93929" x2="37553" y2="93929"/>
                        <a14:foregroundMark x1="39241" y1="95714" x2="39241" y2="95714"/>
                        <a14:foregroundMark x1="58650" y1="95000" x2="58650" y2="95000"/>
                        <a14:foregroundMark x1="73539" y1="92143" x2="71730" y2="90357"/>
                        <a14:foregroundMark x1="73900" y1="92500" x2="73539" y2="92143"/>
                        <a14:foregroundMark x1="74623" y1="93214" x2="73900" y2="92500"/>
                        <a14:foregroundMark x1="74984" y1="93571" x2="74623" y2="93214"/>
                        <a14:foregroundMark x1="76793" y1="95357" x2="74984" y2="93571"/>
                        <a14:foregroundMark x1="86076" y1="95357" x2="86076" y2="95357"/>
                        <a14:foregroundMark x1="92405" y1="88571" x2="92405" y2="88571"/>
                        <a14:foregroundMark x1="57806" y1="8214" x2="57806" y2="8214"/>
                        <a14:foregroundMark x1="58228" y1="8571" x2="58228" y2="8571"/>
                        <a14:foregroundMark x1="53165" y1="9643" x2="53165" y2="9643"/>
                        <a14:foregroundMark x1="59072" y1="9286" x2="59072" y2="9286"/>
                        <a14:foregroundMark x1="61603" y1="10714" x2="61603" y2="10714"/>
                        <a14:foregroundMark x1="61603" y1="10714" x2="61603" y2="10714"/>
                        <a14:foregroundMark x1="61603" y1="10714" x2="61603" y2="10714"/>
                        <a14:foregroundMark x1="61603" y1="10714" x2="61603" y2="10714"/>
                        <a14:foregroundMark x1="61603" y1="10714" x2="61603" y2="10714"/>
                        <a14:foregroundMark x1="61181" y1="10357" x2="59916" y2="10357"/>
                        <a14:foregroundMark x1="59916" y1="10357" x2="59916" y2="10357"/>
                        <a14:foregroundMark x1="58650" y1="9286" x2="58650" y2="9286"/>
                        <a14:foregroundMark x1="53165" y1="8214" x2="53165" y2="8214"/>
                        <a14:foregroundMark x1="53586" y1="10000" x2="53586" y2="10000"/>
                        <a14:foregroundMark x1="34599" y1="3929" x2="34599" y2="3929"/>
                        <a14:foregroundMark x1="34599" y1="3929" x2="34599" y2="3929"/>
                        <a14:foregroundMark x1="29114" y1="3929" x2="29114" y2="3929"/>
                        <a14:backgroundMark x1="9705" y1="82500" x2="9705" y2="82500"/>
                        <a14:backgroundMark x1="9705" y1="71429" x2="9705" y2="71429"/>
                        <a14:backgroundMark x1="74684" y1="92500" x2="74684" y2="92500"/>
                        <a14:backgroundMark x1="74262" y1="93214" x2="74262" y2="93214"/>
                        <a14:backgroundMark x1="73840" y1="92143" x2="73840" y2="92143"/>
                        <a14:backgroundMark x1="75105" y1="93571" x2="75105" y2="93571"/>
                        <a14:backgroundMark x1="9283" y1="71071" x2="9283" y2="71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812" y="36925"/>
            <a:ext cx="914483" cy="1080402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E7CD4CE0-CB3F-4A9F-BB52-7F1007F2932C}"/>
              </a:ext>
            </a:extLst>
          </p:cNvPr>
          <p:cNvSpPr txBox="1"/>
          <p:nvPr/>
        </p:nvSpPr>
        <p:spPr>
          <a:xfrm>
            <a:off x="4504888" y="1901952"/>
            <a:ext cx="7318303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dirty="0">
                <a:latin typeface="Arial Black" panose="020B0A04020102020204" pitchFamily="34" charset="0"/>
              </a:rPr>
              <a:t>Agenda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b="1" dirty="0">
              <a:latin typeface="Arial Black" panose="020B0A04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latin typeface="Arial Black" panose="020B0A04020102020204" pitchFamily="34" charset="0"/>
              </a:rPr>
              <a:t>Voor de wedstrijd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latin typeface="Arial Black" panose="020B0A04020102020204" pitchFamily="34" charset="0"/>
              </a:rPr>
              <a:t>Indeling speelveld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latin typeface="Arial Black" panose="020B0A04020102020204" pitchFamily="34" charset="0"/>
              </a:rPr>
              <a:t>Positie scheidsrechter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latin typeface="Arial Black" panose="020B0A04020102020204" pitchFamily="34" charset="0"/>
              </a:rPr>
              <a:t>Speeltijd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latin typeface="Arial Black" panose="020B0A04020102020204" pitchFamily="34" charset="0"/>
              </a:rPr>
              <a:t>De rol van de scheidsrechter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latin typeface="Arial Black" panose="020B0A04020102020204" pitchFamily="34" charset="0"/>
              </a:rPr>
              <a:t>Face-offs en spelhervatting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latin typeface="Arial Black" panose="020B0A04020102020204" pitchFamily="34" charset="0"/>
              </a:rPr>
              <a:t>Overtredingen en straffen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latin typeface="Arial Black" panose="020B0A04020102020204" pitchFamily="34" charset="0"/>
              </a:rPr>
              <a:t>Het opleggen van een straf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latin typeface="Arial Black" panose="020B0A04020102020204" pitchFamily="34" charset="0"/>
              </a:rPr>
              <a:t>Na de wedstrijd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latin typeface="Arial Black" panose="020B0A04020102020204" pitchFamily="34" charset="0"/>
              </a:rPr>
              <a:t>Tips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EEDA94B-5869-4B47-A56D-6F8FDB565E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696"/>
            <a:ext cx="1047705" cy="1355643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B067A8AD-D350-4F5A-ABE5-B580510B5F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05" y="36923"/>
            <a:ext cx="1172652" cy="108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638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83818C2E-3AD0-4FF6-8918-F19B99C26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606"/>
            <a:ext cx="12192000" cy="698460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CE8A73E-9D3C-4D5C-8C19-C635C8C9A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739" y="0"/>
            <a:ext cx="2475896" cy="168687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68766E51-C725-445C-96A0-0C82D6C1EC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29" b="96786" l="5063" r="94093">
                        <a14:foregroundMark x1="23629" y1="16071" x2="23629" y2="16071"/>
                        <a14:foregroundMark x1="29114" y1="6071" x2="29114" y2="6071"/>
                        <a14:foregroundMark x1="57806" y1="8214" x2="57806" y2="8214"/>
                        <a14:foregroundMark x1="25738" y1="35357" x2="25738" y2="35357"/>
                        <a14:foregroundMark x1="37975" y1="37143" x2="37975" y2="37143"/>
                        <a14:foregroundMark x1="44304" y1="42500" x2="44304" y2="42500"/>
                        <a14:foregroundMark x1="50211" y1="48214" x2="50211" y2="48214"/>
                        <a14:foregroundMark x1="7595" y1="59286" x2="7595" y2="59286"/>
                        <a14:foregroundMark x1="7595" y1="59643" x2="7595" y2="59643"/>
                        <a14:foregroundMark x1="7173" y1="59643" x2="7173" y2="59643"/>
                        <a14:foregroundMark x1="6751" y1="59643" x2="6751" y2="59643"/>
                        <a14:foregroundMark x1="6751" y1="59643" x2="6751" y2="59643"/>
                        <a14:foregroundMark x1="6751" y1="59643" x2="6751" y2="59643"/>
                        <a14:foregroundMark x1="7595" y1="63571" x2="7595" y2="63571"/>
                        <a14:foregroundMark x1="7595" y1="63571" x2="7595" y2="64643"/>
                        <a14:foregroundMark x1="7173" y1="67143" x2="7173" y2="68214"/>
                        <a14:foregroundMark x1="7173" y1="68571" x2="8017" y2="70000"/>
                        <a14:foregroundMark x1="8861" y1="71071" x2="8861" y2="71071"/>
                        <a14:foregroundMark x1="19831" y1="71071" x2="19831" y2="71071"/>
                        <a14:foregroundMark x1="32911" y1="70357" x2="32911" y2="70357"/>
                        <a14:foregroundMark x1="42616" y1="69643" x2="42616" y2="69643"/>
                        <a14:foregroundMark x1="56962" y1="70357" x2="56962" y2="70357"/>
                        <a14:foregroundMark x1="67089" y1="71071" x2="67089" y2="71071"/>
                        <a14:foregroundMark x1="83122" y1="65714" x2="83122" y2="65714"/>
                        <a14:foregroundMark x1="94093" y1="66786" x2="94093" y2="66786"/>
                        <a14:foregroundMark x1="10549" y1="86071" x2="10549" y2="86071"/>
                        <a14:foregroundMark x1="12236" y1="88214" x2="12236" y2="88214"/>
                        <a14:foregroundMark x1="15190" y1="92857" x2="15190" y2="92857"/>
                        <a14:foregroundMark x1="8861" y1="96786" x2="8861" y2="96786"/>
                        <a14:foregroundMark x1="22785" y1="90000" x2="22785" y2="90000"/>
                        <a14:foregroundMark x1="26160" y1="88929" x2="26160" y2="88929"/>
                        <a14:foregroundMark x1="31224" y1="87500" x2="31224" y2="87500"/>
                        <a14:foregroundMark x1="31646" y1="83929" x2="30802" y2="83571"/>
                        <a14:foregroundMark x1="36287" y1="87500" x2="36287" y2="87500"/>
                        <a14:foregroundMark x1="36709" y1="85000" x2="36709" y2="85000"/>
                        <a14:foregroundMark x1="37553" y1="93929" x2="37553" y2="93929"/>
                        <a14:foregroundMark x1="39241" y1="95714" x2="39241" y2="95714"/>
                        <a14:foregroundMark x1="58650" y1="95000" x2="58650" y2="95000"/>
                        <a14:foregroundMark x1="73539" y1="92143" x2="71730" y2="90357"/>
                        <a14:foregroundMark x1="73900" y1="92500" x2="73539" y2="92143"/>
                        <a14:foregroundMark x1="74623" y1="93214" x2="73900" y2="92500"/>
                        <a14:foregroundMark x1="74984" y1="93571" x2="74623" y2="93214"/>
                        <a14:foregroundMark x1="76793" y1="95357" x2="74984" y2="93571"/>
                        <a14:foregroundMark x1="86076" y1="95357" x2="86076" y2="95357"/>
                        <a14:foregroundMark x1="92405" y1="88571" x2="92405" y2="88571"/>
                        <a14:foregroundMark x1="57806" y1="8214" x2="57806" y2="8214"/>
                        <a14:foregroundMark x1="58228" y1="8571" x2="58228" y2="8571"/>
                        <a14:foregroundMark x1="53165" y1="9643" x2="53165" y2="9643"/>
                        <a14:foregroundMark x1="59072" y1="9286" x2="59072" y2="9286"/>
                        <a14:foregroundMark x1="61603" y1="10714" x2="61603" y2="10714"/>
                        <a14:foregroundMark x1="61603" y1="10714" x2="61603" y2="10714"/>
                        <a14:foregroundMark x1="61603" y1="10714" x2="61603" y2="10714"/>
                        <a14:foregroundMark x1="61603" y1="10714" x2="61603" y2="10714"/>
                        <a14:foregroundMark x1="61603" y1="10714" x2="61603" y2="10714"/>
                        <a14:foregroundMark x1="61181" y1="10357" x2="59916" y2="10357"/>
                        <a14:foregroundMark x1="59916" y1="10357" x2="59916" y2="10357"/>
                        <a14:foregroundMark x1="58650" y1="9286" x2="58650" y2="9286"/>
                        <a14:foregroundMark x1="53165" y1="8214" x2="53165" y2="8214"/>
                        <a14:foregroundMark x1="53586" y1="10000" x2="53586" y2="10000"/>
                        <a14:foregroundMark x1="34599" y1="3929" x2="34599" y2="3929"/>
                        <a14:foregroundMark x1="34599" y1="3929" x2="34599" y2="3929"/>
                        <a14:foregroundMark x1="29114" y1="3929" x2="29114" y2="3929"/>
                        <a14:backgroundMark x1="9705" y1="82500" x2="9705" y2="82500"/>
                        <a14:backgroundMark x1="9705" y1="71429" x2="9705" y2="71429"/>
                        <a14:backgroundMark x1="74684" y1="92500" x2="74684" y2="92500"/>
                        <a14:backgroundMark x1="74262" y1="93214" x2="74262" y2="93214"/>
                        <a14:backgroundMark x1="73840" y1="92143" x2="73840" y2="92143"/>
                        <a14:backgroundMark x1="75105" y1="93571" x2="75105" y2="93571"/>
                        <a14:backgroundMark x1="9283" y1="71071" x2="9283" y2="71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812" y="36925"/>
            <a:ext cx="914483" cy="1080402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E75B6CF-E46B-4B00-9FBD-81D0F5F5158B}"/>
              </a:ext>
            </a:extLst>
          </p:cNvPr>
          <p:cNvSpPr txBox="1"/>
          <p:nvPr/>
        </p:nvSpPr>
        <p:spPr>
          <a:xfrm>
            <a:off x="1420672" y="3499809"/>
            <a:ext cx="9396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latin typeface="Arial Black" panose="020B0A04020102020204" pitchFamily="34" charset="0"/>
              </a:rPr>
              <a:t>zorg dat je </a:t>
            </a:r>
            <a:r>
              <a:rPr lang="nl-NL" b="1" dirty="0">
                <a:solidFill>
                  <a:srgbClr val="C00000"/>
                </a:solidFill>
                <a:latin typeface="Arial Black" panose="020B0A04020102020204" pitchFamily="34" charset="0"/>
              </a:rPr>
              <a:t>op tijd  </a:t>
            </a:r>
            <a:r>
              <a:rPr lang="nl-NL" b="1" dirty="0">
                <a:latin typeface="Arial Black" panose="020B0A04020102020204" pitchFamily="34" charset="0"/>
              </a:rPr>
              <a:t>aanwezig bent  (zeker een half uur voor aanvang !)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158112DF-D19E-4708-9269-231BBA5FC179}"/>
              </a:ext>
            </a:extLst>
          </p:cNvPr>
          <p:cNvSpPr txBox="1"/>
          <p:nvPr/>
        </p:nvSpPr>
        <p:spPr>
          <a:xfrm>
            <a:off x="630936" y="2511477"/>
            <a:ext cx="10876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latin typeface="Arial Black" panose="020B0A04020102020204" pitchFamily="34" charset="0"/>
              </a:rPr>
              <a:t>Voorbereiding van de wedstrijd begint al ruim voordat je naar de ijsbaan gaa</a:t>
            </a:r>
            <a:r>
              <a:rPr lang="nl-NL" dirty="0">
                <a:latin typeface="Arial Black" panose="020B0A04020102020204" pitchFamily="34" charset="0"/>
              </a:rPr>
              <a:t>t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51F2032-4763-40A0-9B7F-590B44D88D0A}"/>
              </a:ext>
            </a:extLst>
          </p:cNvPr>
          <p:cNvSpPr txBox="1"/>
          <p:nvPr/>
        </p:nvSpPr>
        <p:spPr>
          <a:xfrm>
            <a:off x="2788920" y="1751478"/>
            <a:ext cx="6089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latin typeface="Arial Black" panose="020B0A04020102020204" pitchFamily="34" charset="0"/>
              </a:rPr>
              <a:t>   Voor de wedstrijd</a:t>
            </a:r>
            <a:r>
              <a:rPr lang="nl-NL" sz="4000" dirty="0">
                <a:latin typeface="Jersey Sharp" panose="02000500000000000000" pitchFamily="2" charset="0"/>
              </a:rPr>
              <a:t>…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5E79A6D-4FB9-4B3F-A13A-72BFE9A22C7A}"/>
              </a:ext>
            </a:extLst>
          </p:cNvPr>
          <p:cNvSpPr txBox="1"/>
          <p:nvPr/>
        </p:nvSpPr>
        <p:spPr>
          <a:xfrm>
            <a:off x="1948362" y="3944408"/>
            <a:ext cx="977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latin typeface="Arial Black" panose="020B0A04020102020204" pitchFamily="34" charset="0"/>
              </a:rPr>
              <a:t>Zorg dat je kleding in orde is… </a:t>
            </a:r>
          </a:p>
          <a:p>
            <a:r>
              <a:rPr lang="nl-NL" b="1" dirty="0">
                <a:latin typeface="Arial Black" panose="020B0A04020102020204" pitchFamily="34" charset="0"/>
              </a:rPr>
              <a:t>bij voorkeur een zwarte broek maar altijd een scheidsrechters shirt</a:t>
            </a:r>
            <a:r>
              <a:rPr lang="nl-NL" b="1" dirty="0">
                <a:latin typeface="Bahnschrift Condensed" panose="020B0502040204020203" pitchFamily="34" charset="0"/>
              </a:rPr>
              <a:t>.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BD2781D-646E-4A0C-952C-BD10CB6264AA}"/>
              </a:ext>
            </a:extLst>
          </p:cNvPr>
          <p:cNvSpPr txBox="1"/>
          <p:nvPr/>
        </p:nvSpPr>
        <p:spPr>
          <a:xfrm>
            <a:off x="508728" y="4687471"/>
            <a:ext cx="11076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 Black" panose="020B0A04020102020204" pitchFamily="34" charset="0"/>
              </a:rPr>
              <a:t>Bij de U9 gebruiken we 1 scheidsrechter,  bij de U11 gebruiken we 2 scheidsrechters :</a:t>
            </a:r>
          </a:p>
          <a:p>
            <a:r>
              <a:rPr lang="nl-NL" dirty="0">
                <a:solidFill>
                  <a:srgbClr val="C00000"/>
                </a:solidFill>
                <a:latin typeface="Arial Black" panose="020B0A04020102020204" pitchFamily="34" charset="0"/>
              </a:rPr>
              <a:t>Bespreek samen </a:t>
            </a:r>
            <a:r>
              <a:rPr lang="nl-NL" dirty="0">
                <a:latin typeface="Arial Black" panose="020B0A04020102020204" pitchFamily="34" charset="0"/>
              </a:rPr>
              <a:t>wie waar begint en rouleer zodat elke scheidsrechter evenveel U9 als U11 wedstrijdjes fluit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35446EC-AA43-4A26-AB7C-A32228439E53}"/>
              </a:ext>
            </a:extLst>
          </p:cNvPr>
          <p:cNvSpPr txBox="1"/>
          <p:nvPr/>
        </p:nvSpPr>
        <p:spPr>
          <a:xfrm>
            <a:off x="960120" y="2843784"/>
            <a:ext cx="11292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C00000"/>
                </a:solidFill>
                <a:latin typeface="Arial Black" panose="020B0A04020102020204" pitchFamily="34" charset="0"/>
              </a:rPr>
              <a:t>Controleer</a:t>
            </a:r>
            <a:r>
              <a:rPr lang="nl-NL" b="1" dirty="0">
                <a:latin typeface="Arial Black" panose="020B0A04020102020204" pitchFamily="34" charset="0"/>
              </a:rPr>
              <a:t> je uitrusting,  zorg dat je bescherming bij je hebt,  minimaal beenkappen, toque,  </a:t>
            </a:r>
            <a:r>
              <a:rPr lang="nl-NL" b="1" dirty="0" err="1">
                <a:latin typeface="Arial Black" panose="020B0A04020102020204" pitchFamily="34" charset="0"/>
              </a:rPr>
              <a:t>elbowpads</a:t>
            </a:r>
            <a:r>
              <a:rPr lang="nl-NL" b="1" dirty="0">
                <a:latin typeface="Arial Black" panose="020B0A04020102020204" pitchFamily="34" charset="0"/>
              </a:rPr>
              <a:t> en helm.  Vergeet je fluitje niet !</a:t>
            </a:r>
            <a:r>
              <a:rPr lang="nl-NL" b="1" dirty="0">
                <a:latin typeface="Bahnschrift Condensed" panose="020B0502040204020203" pitchFamily="34" charset="0"/>
              </a:rPr>
              <a:t> 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3BAB1FD6-E1FD-489F-B428-EEBF773772D1}"/>
              </a:ext>
            </a:extLst>
          </p:cNvPr>
          <p:cNvSpPr txBox="1"/>
          <p:nvPr/>
        </p:nvSpPr>
        <p:spPr>
          <a:xfrm>
            <a:off x="612648" y="5769358"/>
            <a:ext cx="10754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rgbClr val="C00000"/>
                </a:solidFill>
                <a:latin typeface="Arial Black" panose="020B0A04020102020204" pitchFamily="34" charset="0"/>
              </a:rPr>
              <a:t>Gedraag je</a:t>
            </a:r>
            <a:r>
              <a:rPr lang="nl-NL" dirty="0">
                <a:latin typeface="Arial Black" panose="020B0A04020102020204" pitchFamily="34" charset="0"/>
              </a:rPr>
              <a:t> als scheidsrechter,  stel je neutraal op, dus geen grapjes en grollen met spelers die je kent vanuit je eigen club.</a:t>
            </a:r>
            <a:r>
              <a:rPr lang="nl-NL" dirty="0">
                <a:latin typeface="Jersey Sharp" panose="02000500000000000000" pitchFamily="2" charset="0"/>
              </a:rPr>
              <a:t> 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742B4C46-3D17-46D8-A647-72B8ECF3F4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696"/>
            <a:ext cx="1047705" cy="1355643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DEFAD2BA-EB45-44BC-BC67-8BDE1B88F6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05" y="36923"/>
            <a:ext cx="1172652" cy="108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713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83818C2E-3AD0-4FF6-8918-F19B99C26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460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6571AC9-6E6F-4E26-B687-5D06AAC4FD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468" y="1632009"/>
            <a:ext cx="9524476" cy="524427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CE8A73E-9D3C-4D5C-8C19-C635C8C9A2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315" y="0"/>
            <a:ext cx="2475896" cy="168687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68766E51-C725-445C-96A0-0C82D6C1EC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29" b="96786" l="5063" r="94093">
                        <a14:foregroundMark x1="23629" y1="16071" x2="23629" y2="16071"/>
                        <a14:foregroundMark x1="29114" y1="6071" x2="29114" y2="6071"/>
                        <a14:foregroundMark x1="57806" y1="8214" x2="57806" y2="8214"/>
                        <a14:foregroundMark x1="25738" y1="35357" x2="25738" y2="35357"/>
                        <a14:foregroundMark x1="37975" y1="37143" x2="37975" y2="37143"/>
                        <a14:foregroundMark x1="44304" y1="42500" x2="44304" y2="42500"/>
                        <a14:foregroundMark x1="50211" y1="48214" x2="50211" y2="48214"/>
                        <a14:foregroundMark x1="7595" y1="59286" x2="7595" y2="59286"/>
                        <a14:foregroundMark x1="7595" y1="59643" x2="7595" y2="59643"/>
                        <a14:foregroundMark x1="7173" y1="59643" x2="7173" y2="59643"/>
                        <a14:foregroundMark x1="6751" y1="59643" x2="6751" y2="59643"/>
                        <a14:foregroundMark x1="6751" y1="59643" x2="6751" y2="59643"/>
                        <a14:foregroundMark x1="6751" y1="59643" x2="6751" y2="59643"/>
                        <a14:foregroundMark x1="7595" y1="63571" x2="7595" y2="63571"/>
                        <a14:foregroundMark x1="7595" y1="63571" x2="7595" y2="64643"/>
                        <a14:foregroundMark x1="7173" y1="67143" x2="7173" y2="68214"/>
                        <a14:foregroundMark x1="7173" y1="68571" x2="8017" y2="70000"/>
                        <a14:foregroundMark x1="8861" y1="71071" x2="8861" y2="71071"/>
                        <a14:foregroundMark x1="19831" y1="71071" x2="19831" y2="71071"/>
                        <a14:foregroundMark x1="32911" y1="70357" x2="32911" y2="70357"/>
                        <a14:foregroundMark x1="42616" y1="69643" x2="42616" y2="69643"/>
                        <a14:foregroundMark x1="56962" y1="70357" x2="56962" y2="70357"/>
                        <a14:foregroundMark x1="67089" y1="71071" x2="67089" y2="71071"/>
                        <a14:foregroundMark x1="83122" y1="65714" x2="83122" y2="65714"/>
                        <a14:foregroundMark x1="94093" y1="66786" x2="94093" y2="66786"/>
                        <a14:foregroundMark x1="10549" y1="86071" x2="10549" y2="86071"/>
                        <a14:foregroundMark x1="12236" y1="88214" x2="12236" y2="88214"/>
                        <a14:foregroundMark x1="15190" y1="92857" x2="15190" y2="92857"/>
                        <a14:foregroundMark x1="8861" y1="96786" x2="8861" y2="96786"/>
                        <a14:foregroundMark x1="22785" y1="90000" x2="22785" y2="90000"/>
                        <a14:foregroundMark x1="26160" y1="88929" x2="26160" y2="88929"/>
                        <a14:foregroundMark x1="31224" y1="87500" x2="31224" y2="87500"/>
                        <a14:foregroundMark x1="31646" y1="83929" x2="30802" y2="83571"/>
                        <a14:foregroundMark x1="36287" y1="87500" x2="36287" y2="87500"/>
                        <a14:foregroundMark x1="36709" y1="85000" x2="36709" y2="85000"/>
                        <a14:foregroundMark x1="37553" y1="93929" x2="37553" y2="93929"/>
                        <a14:foregroundMark x1="39241" y1="95714" x2="39241" y2="95714"/>
                        <a14:foregroundMark x1="58650" y1="95000" x2="58650" y2="95000"/>
                        <a14:foregroundMark x1="73539" y1="92143" x2="71730" y2="90357"/>
                        <a14:foregroundMark x1="73900" y1="92500" x2="73539" y2="92143"/>
                        <a14:foregroundMark x1="74623" y1="93214" x2="73900" y2="92500"/>
                        <a14:foregroundMark x1="74984" y1="93571" x2="74623" y2="93214"/>
                        <a14:foregroundMark x1="76793" y1="95357" x2="74984" y2="93571"/>
                        <a14:foregroundMark x1="86076" y1="95357" x2="86076" y2="95357"/>
                        <a14:foregroundMark x1="92405" y1="88571" x2="92405" y2="88571"/>
                        <a14:foregroundMark x1="57806" y1="8214" x2="57806" y2="8214"/>
                        <a14:foregroundMark x1="58228" y1="8571" x2="58228" y2="8571"/>
                        <a14:foregroundMark x1="53165" y1="9643" x2="53165" y2="9643"/>
                        <a14:foregroundMark x1="59072" y1="9286" x2="59072" y2="9286"/>
                        <a14:foregroundMark x1="61603" y1="10714" x2="61603" y2="10714"/>
                        <a14:foregroundMark x1="61603" y1="10714" x2="61603" y2="10714"/>
                        <a14:foregroundMark x1="61603" y1="10714" x2="61603" y2="10714"/>
                        <a14:foregroundMark x1="61603" y1="10714" x2="61603" y2="10714"/>
                        <a14:foregroundMark x1="61603" y1="10714" x2="61603" y2="10714"/>
                        <a14:foregroundMark x1="61181" y1="10357" x2="59916" y2="10357"/>
                        <a14:foregroundMark x1="59916" y1="10357" x2="59916" y2="10357"/>
                        <a14:foregroundMark x1="58650" y1="9286" x2="58650" y2="9286"/>
                        <a14:foregroundMark x1="53165" y1="8214" x2="53165" y2="8214"/>
                        <a14:foregroundMark x1="53586" y1="10000" x2="53586" y2="10000"/>
                        <a14:foregroundMark x1="34599" y1="3929" x2="34599" y2="3929"/>
                        <a14:foregroundMark x1="34599" y1="3929" x2="34599" y2="3929"/>
                        <a14:foregroundMark x1="29114" y1="3929" x2="29114" y2="3929"/>
                        <a14:backgroundMark x1="9705" y1="82500" x2="9705" y2="82500"/>
                        <a14:backgroundMark x1="9705" y1="71429" x2="9705" y2="71429"/>
                        <a14:backgroundMark x1="74684" y1="92500" x2="74684" y2="92500"/>
                        <a14:backgroundMark x1="74262" y1="93214" x2="74262" y2="93214"/>
                        <a14:backgroundMark x1="73840" y1="92143" x2="73840" y2="92143"/>
                        <a14:backgroundMark x1="75105" y1="93571" x2="75105" y2="93571"/>
                        <a14:backgroundMark x1="9283" y1="71071" x2="9283" y2="71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812" y="36925"/>
            <a:ext cx="914483" cy="1080402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B91B86C9-61EC-4340-8246-7E8114202E55}"/>
              </a:ext>
            </a:extLst>
          </p:cNvPr>
          <p:cNvSpPr txBox="1"/>
          <p:nvPr/>
        </p:nvSpPr>
        <p:spPr>
          <a:xfrm>
            <a:off x="239247" y="1351490"/>
            <a:ext cx="4898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Arial Black" panose="020B0A04020102020204" pitchFamily="34" charset="0"/>
              </a:rPr>
              <a:t>Indeling  speelveld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97F2F8D-0C0D-4E0B-B24C-99E2D1B4DC62}"/>
              </a:ext>
            </a:extLst>
          </p:cNvPr>
          <p:cNvSpPr txBox="1"/>
          <p:nvPr/>
        </p:nvSpPr>
        <p:spPr>
          <a:xfrm>
            <a:off x="157557" y="2332929"/>
            <a:ext cx="24429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latin typeface="Arial Black" panose="020B0A04020102020204" pitchFamily="34" charset="0"/>
              </a:rPr>
              <a:t>Positie van de Scheidsrechter bij de begin Face off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E7F9065-6DB7-41AA-BEE1-D55EB157D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22175" y="4199766"/>
            <a:ext cx="433163" cy="20864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C21550FC-EDF3-4F19-B2C2-4BE6045560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08196" y="4191964"/>
            <a:ext cx="433161" cy="208643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51843180-07E1-4F38-9924-451D47CB9E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14037" y="2369235"/>
            <a:ext cx="323101" cy="15563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27A83A6C-0C66-4C98-A412-00EBB2617F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0304062" y="6054555"/>
            <a:ext cx="321734" cy="154972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301339A6-731C-4D84-92A2-C327622CEA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25707" y="4246135"/>
            <a:ext cx="4561385" cy="91478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E0A9E622-6C99-41E7-A233-E104344E47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10718" y="5017683"/>
            <a:ext cx="1024469" cy="82884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72D59BF5-67F6-44F0-947E-C17B040EF7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182" y="6136851"/>
            <a:ext cx="228470" cy="446830"/>
          </a:xfrm>
          <a:prstGeom prst="rect">
            <a:avLst/>
          </a:prstGeom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D2C25E0A-5D1B-424F-B256-CE4BC9DC62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069" y="3839157"/>
            <a:ext cx="237744" cy="454153"/>
          </a:xfrm>
          <a:prstGeom prst="rect">
            <a:avLst/>
          </a:prstGeom>
        </p:spPr>
      </p:pic>
      <p:pic>
        <p:nvPicPr>
          <p:cNvPr id="43" name="Afbeelding 42">
            <a:extLst>
              <a:ext uri="{FF2B5EF4-FFF2-40B4-BE49-F238E27FC236}">
                <a16:creationId xmlns:a16="http://schemas.microsoft.com/office/drawing/2014/main" id="{0653D1CA-9FA7-4655-BE83-D69ED1C5D7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397" y="4007561"/>
            <a:ext cx="344501" cy="286674"/>
          </a:xfrm>
          <a:prstGeom prst="rect">
            <a:avLst/>
          </a:prstGeom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D2F1CFF5-679C-4DDC-9265-33ECBA0F631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647" y="4025738"/>
            <a:ext cx="300311" cy="336454"/>
          </a:xfrm>
          <a:prstGeom prst="rect">
            <a:avLst/>
          </a:prstGeom>
        </p:spPr>
      </p:pic>
      <p:pic>
        <p:nvPicPr>
          <p:cNvPr id="37" name="Afbeelding 36">
            <a:extLst>
              <a:ext uri="{FF2B5EF4-FFF2-40B4-BE49-F238E27FC236}">
                <a16:creationId xmlns:a16="http://schemas.microsoft.com/office/drawing/2014/main" id="{1DAAAA9E-3F1A-4ACC-B943-12239A2224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242" y="4045253"/>
            <a:ext cx="329492" cy="261904"/>
          </a:xfrm>
          <a:prstGeom prst="rect">
            <a:avLst/>
          </a:prstGeom>
        </p:spPr>
      </p:pic>
      <p:pic>
        <p:nvPicPr>
          <p:cNvPr id="39" name="Afbeelding 38">
            <a:extLst>
              <a:ext uri="{FF2B5EF4-FFF2-40B4-BE49-F238E27FC236}">
                <a16:creationId xmlns:a16="http://schemas.microsoft.com/office/drawing/2014/main" id="{5EAD1E27-6975-4B9F-84A6-CA3198D2C64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590" y="3606371"/>
            <a:ext cx="346234" cy="288116"/>
          </a:xfrm>
          <a:prstGeom prst="rect">
            <a:avLst/>
          </a:prstGeom>
        </p:spPr>
      </p:pic>
      <p:pic>
        <p:nvPicPr>
          <p:cNvPr id="40" name="Afbeelding 39">
            <a:extLst>
              <a:ext uri="{FF2B5EF4-FFF2-40B4-BE49-F238E27FC236}">
                <a16:creationId xmlns:a16="http://schemas.microsoft.com/office/drawing/2014/main" id="{77DA5B84-C255-4380-8C3E-D940FFE3D7A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035" y="3359413"/>
            <a:ext cx="287570" cy="239299"/>
          </a:xfrm>
          <a:prstGeom prst="rect">
            <a:avLst/>
          </a:prstGeom>
        </p:spPr>
      </p:pic>
      <p:pic>
        <p:nvPicPr>
          <p:cNvPr id="41" name="Afbeelding 40">
            <a:extLst>
              <a:ext uri="{FF2B5EF4-FFF2-40B4-BE49-F238E27FC236}">
                <a16:creationId xmlns:a16="http://schemas.microsoft.com/office/drawing/2014/main" id="{6E94176C-945C-4987-A432-17762FB7CF5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334" y="3541547"/>
            <a:ext cx="346234" cy="288116"/>
          </a:xfrm>
          <a:prstGeom prst="rect">
            <a:avLst/>
          </a:prstGeom>
        </p:spPr>
      </p:pic>
      <p:pic>
        <p:nvPicPr>
          <p:cNvPr id="44" name="Afbeelding 43">
            <a:extLst>
              <a:ext uri="{FF2B5EF4-FFF2-40B4-BE49-F238E27FC236}">
                <a16:creationId xmlns:a16="http://schemas.microsoft.com/office/drawing/2014/main" id="{A2AD7EEC-B7A7-4FBF-BDBC-1777DE28353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176" y="4801645"/>
            <a:ext cx="346235" cy="275213"/>
          </a:xfrm>
          <a:prstGeom prst="rect">
            <a:avLst/>
          </a:prstGeom>
        </p:spPr>
      </p:pic>
      <p:pic>
        <p:nvPicPr>
          <p:cNvPr id="45" name="Afbeelding 44">
            <a:extLst>
              <a:ext uri="{FF2B5EF4-FFF2-40B4-BE49-F238E27FC236}">
                <a16:creationId xmlns:a16="http://schemas.microsoft.com/office/drawing/2014/main" id="{C930F498-0DB8-4C7F-9965-1159A5025D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2" y="5001317"/>
            <a:ext cx="321734" cy="255738"/>
          </a:xfrm>
          <a:prstGeom prst="rect">
            <a:avLst/>
          </a:prstGeom>
        </p:spPr>
      </p:pic>
      <p:pic>
        <p:nvPicPr>
          <p:cNvPr id="46" name="Afbeelding 45">
            <a:extLst>
              <a:ext uri="{FF2B5EF4-FFF2-40B4-BE49-F238E27FC236}">
                <a16:creationId xmlns:a16="http://schemas.microsoft.com/office/drawing/2014/main" id="{9F03EC70-FDE5-4DB5-A965-73A9574925C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913" y="4865952"/>
            <a:ext cx="321734" cy="255738"/>
          </a:xfrm>
          <a:prstGeom prst="rect">
            <a:avLst/>
          </a:prstGeom>
        </p:spPr>
      </p:pic>
      <p:pic>
        <p:nvPicPr>
          <p:cNvPr id="48" name="Afbeelding 47">
            <a:extLst>
              <a:ext uri="{FF2B5EF4-FFF2-40B4-BE49-F238E27FC236}">
                <a16:creationId xmlns:a16="http://schemas.microsoft.com/office/drawing/2014/main" id="{DC5974B2-B25A-40C9-9A2B-DAA7F73FF9E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902" y="2390050"/>
            <a:ext cx="268235" cy="234342"/>
          </a:xfrm>
          <a:prstGeom prst="rect">
            <a:avLst/>
          </a:prstGeom>
        </p:spPr>
      </p:pic>
      <p:pic>
        <p:nvPicPr>
          <p:cNvPr id="50" name="Afbeelding 49">
            <a:extLst>
              <a:ext uri="{FF2B5EF4-FFF2-40B4-BE49-F238E27FC236}">
                <a16:creationId xmlns:a16="http://schemas.microsoft.com/office/drawing/2014/main" id="{B6647EDE-0898-4C26-81C7-BB43192D72D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924" y="5858508"/>
            <a:ext cx="273172" cy="241268"/>
          </a:xfrm>
          <a:prstGeom prst="rect">
            <a:avLst/>
          </a:prstGeom>
        </p:spPr>
      </p:pic>
      <p:sp>
        <p:nvSpPr>
          <p:cNvPr id="51" name="Tekstvak 50">
            <a:extLst>
              <a:ext uri="{FF2B5EF4-FFF2-40B4-BE49-F238E27FC236}">
                <a16:creationId xmlns:a16="http://schemas.microsoft.com/office/drawing/2014/main" id="{2B15035C-A0FF-46B0-BDF7-53222A313200}"/>
              </a:ext>
            </a:extLst>
          </p:cNvPr>
          <p:cNvSpPr txBox="1"/>
          <p:nvPr/>
        </p:nvSpPr>
        <p:spPr>
          <a:xfrm>
            <a:off x="825966" y="3572803"/>
            <a:ext cx="18355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latin typeface="Arial Black" panose="020B0A04020102020204" pitchFamily="34" charset="0"/>
              </a:rPr>
              <a:t>U9 speelt met 4 spelers en een goalie</a:t>
            </a:r>
            <a:r>
              <a:rPr lang="nl-NL" sz="1400" dirty="0">
                <a:latin typeface="Jersey Sharp" panose="02000500000000000000" pitchFamily="2" charset="0"/>
              </a:rPr>
              <a:t> </a:t>
            </a:r>
          </a:p>
        </p:txBody>
      </p:sp>
      <p:pic>
        <p:nvPicPr>
          <p:cNvPr id="61" name="Afbeelding 60">
            <a:extLst>
              <a:ext uri="{FF2B5EF4-FFF2-40B4-BE49-F238E27FC236}">
                <a16:creationId xmlns:a16="http://schemas.microsoft.com/office/drawing/2014/main" id="{EBBE9872-4FE4-4B68-8D2A-F1D8CB79B2D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624" y="4089295"/>
            <a:ext cx="394939" cy="345037"/>
          </a:xfrm>
          <a:prstGeom prst="rect">
            <a:avLst/>
          </a:prstGeom>
        </p:spPr>
      </p:pic>
      <p:pic>
        <p:nvPicPr>
          <p:cNvPr id="63" name="Afbeelding 62">
            <a:extLst>
              <a:ext uri="{FF2B5EF4-FFF2-40B4-BE49-F238E27FC236}">
                <a16:creationId xmlns:a16="http://schemas.microsoft.com/office/drawing/2014/main" id="{6AC7EE3B-A578-4C36-A674-F0C33AF0899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36" y="4020998"/>
            <a:ext cx="477266" cy="339853"/>
          </a:xfrm>
          <a:prstGeom prst="rect">
            <a:avLst/>
          </a:prstGeom>
        </p:spPr>
      </p:pic>
      <p:pic>
        <p:nvPicPr>
          <p:cNvPr id="64" name="Afbeelding 63">
            <a:extLst>
              <a:ext uri="{FF2B5EF4-FFF2-40B4-BE49-F238E27FC236}">
                <a16:creationId xmlns:a16="http://schemas.microsoft.com/office/drawing/2014/main" id="{D1CD60BC-FDD5-4605-95DD-6C246D2AB2B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617" y="3443024"/>
            <a:ext cx="477266" cy="339853"/>
          </a:xfrm>
          <a:prstGeom prst="rect">
            <a:avLst/>
          </a:prstGeom>
        </p:spPr>
      </p:pic>
      <p:pic>
        <p:nvPicPr>
          <p:cNvPr id="65" name="Afbeelding 64">
            <a:extLst>
              <a:ext uri="{FF2B5EF4-FFF2-40B4-BE49-F238E27FC236}">
                <a16:creationId xmlns:a16="http://schemas.microsoft.com/office/drawing/2014/main" id="{35825E49-CBFF-40F2-A00C-FE1479E9863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490" y="3178900"/>
            <a:ext cx="477266" cy="339853"/>
          </a:xfrm>
          <a:prstGeom prst="rect">
            <a:avLst/>
          </a:prstGeom>
        </p:spPr>
      </p:pic>
      <p:pic>
        <p:nvPicPr>
          <p:cNvPr id="66" name="Afbeelding 65">
            <a:extLst>
              <a:ext uri="{FF2B5EF4-FFF2-40B4-BE49-F238E27FC236}">
                <a16:creationId xmlns:a16="http://schemas.microsoft.com/office/drawing/2014/main" id="{3D3D38F1-3BDB-4A3C-A8E2-05338390B7F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532" y="5045154"/>
            <a:ext cx="477266" cy="339853"/>
          </a:xfrm>
          <a:prstGeom prst="rect">
            <a:avLst/>
          </a:prstGeom>
        </p:spPr>
      </p:pic>
      <p:pic>
        <p:nvPicPr>
          <p:cNvPr id="67" name="Afbeelding 66">
            <a:extLst>
              <a:ext uri="{FF2B5EF4-FFF2-40B4-BE49-F238E27FC236}">
                <a16:creationId xmlns:a16="http://schemas.microsoft.com/office/drawing/2014/main" id="{251BCF33-4C07-4D14-A7BD-85F5708352F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656" y="4656617"/>
            <a:ext cx="477266" cy="339853"/>
          </a:xfrm>
          <a:prstGeom prst="rect">
            <a:avLst/>
          </a:prstGeom>
        </p:spPr>
      </p:pic>
      <p:pic>
        <p:nvPicPr>
          <p:cNvPr id="69" name="Afbeelding 68">
            <a:extLst>
              <a:ext uri="{FF2B5EF4-FFF2-40B4-BE49-F238E27FC236}">
                <a16:creationId xmlns:a16="http://schemas.microsoft.com/office/drawing/2014/main" id="{BBC147FF-A611-4B29-8AAB-05223706793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259" y="4159491"/>
            <a:ext cx="327429" cy="289189"/>
          </a:xfrm>
          <a:prstGeom prst="rect">
            <a:avLst/>
          </a:prstGeom>
        </p:spPr>
      </p:pic>
      <p:pic>
        <p:nvPicPr>
          <p:cNvPr id="71" name="Afbeelding 70">
            <a:extLst>
              <a:ext uri="{FF2B5EF4-FFF2-40B4-BE49-F238E27FC236}">
                <a16:creationId xmlns:a16="http://schemas.microsoft.com/office/drawing/2014/main" id="{E23D5D97-9510-4B68-9759-EEC0CF72317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466" y="3206381"/>
            <a:ext cx="529921" cy="377348"/>
          </a:xfrm>
          <a:prstGeom prst="rect">
            <a:avLst/>
          </a:prstGeom>
        </p:spPr>
      </p:pic>
      <p:pic>
        <p:nvPicPr>
          <p:cNvPr id="72" name="Afbeelding 71">
            <a:extLst>
              <a:ext uri="{FF2B5EF4-FFF2-40B4-BE49-F238E27FC236}">
                <a16:creationId xmlns:a16="http://schemas.microsoft.com/office/drawing/2014/main" id="{AE4ACA4C-3C46-4218-BB77-1C641064379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897" y="3991548"/>
            <a:ext cx="529921" cy="377348"/>
          </a:xfrm>
          <a:prstGeom prst="rect">
            <a:avLst/>
          </a:prstGeom>
        </p:spPr>
      </p:pic>
      <p:pic>
        <p:nvPicPr>
          <p:cNvPr id="73" name="Afbeelding 72">
            <a:extLst>
              <a:ext uri="{FF2B5EF4-FFF2-40B4-BE49-F238E27FC236}">
                <a16:creationId xmlns:a16="http://schemas.microsoft.com/office/drawing/2014/main" id="{88BBB9AD-7BE2-4303-89C5-CD2C7FF4EE7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276" y="3712885"/>
            <a:ext cx="529921" cy="377348"/>
          </a:xfrm>
          <a:prstGeom prst="rect">
            <a:avLst/>
          </a:prstGeom>
        </p:spPr>
      </p:pic>
      <p:pic>
        <p:nvPicPr>
          <p:cNvPr id="74" name="Afbeelding 73">
            <a:extLst>
              <a:ext uri="{FF2B5EF4-FFF2-40B4-BE49-F238E27FC236}">
                <a16:creationId xmlns:a16="http://schemas.microsoft.com/office/drawing/2014/main" id="{1CD6C8AC-B41E-4DDC-8A59-8F601BA63CC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347" y="5036016"/>
            <a:ext cx="529921" cy="377348"/>
          </a:xfrm>
          <a:prstGeom prst="rect">
            <a:avLst/>
          </a:prstGeom>
        </p:spPr>
      </p:pic>
      <p:pic>
        <p:nvPicPr>
          <p:cNvPr id="75" name="Afbeelding 74">
            <a:extLst>
              <a:ext uri="{FF2B5EF4-FFF2-40B4-BE49-F238E27FC236}">
                <a16:creationId xmlns:a16="http://schemas.microsoft.com/office/drawing/2014/main" id="{7C61A761-59CC-4191-986D-015D7A18F36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567" y="4667806"/>
            <a:ext cx="529921" cy="377348"/>
          </a:xfrm>
          <a:prstGeom prst="rect">
            <a:avLst/>
          </a:prstGeom>
        </p:spPr>
      </p:pic>
      <p:sp>
        <p:nvSpPr>
          <p:cNvPr id="76" name="Tekstvak 75">
            <a:extLst>
              <a:ext uri="{FF2B5EF4-FFF2-40B4-BE49-F238E27FC236}">
                <a16:creationId xmlns:a16="http://schemas.microsoft.com/office/drawing/2014/main" id="{772364E7-ED41-435B-8914-D4561F5A4A80}"/>
              </a:ext>
            </a:extLst>
          </p:cNvPr>
          <p:cNvSpPr txBox="1"/>
          <p:nvPr/>
        </p:nvSpPr>
        <p:spPr>
          <a:xfrm>
            <a:off x="172670" y="4646633"/>
            <a:ext cx="16678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latin typeface="Arial Black" panose="020B0A04020102020204" pitchFamily="34" charset="0"/>
              </a:rPr>
              <a:t>U11 speelt met 5 spelers en een goalie</a:t>
            </a:r>
            <a:r>
              <a:rPr lang="nl-NL" sz="1400" dirty="0">
                <a:latin typeface="Jersey Sharp" panose="02000500000000000000" pitchFamily="2" charset="0"/>
              </a:rPr>
              <a:t> </a:t>
            </a:r>
          </a:p>
        </p:txBody>
      </p:sp>
      <p:pic>
        <p:nvPicPr>
          <p:cNvPr id="52" name="Afbeelding 51">
            <a:extLst>
              <a:ext uri="{FF2B5EF4-FFF2-40B4-BE49-F238E27FC236}">
                <a16:creationId xmlns:a16="http://schemas.microsoft.com/office/drawing/2014/main" id="{1106D105-4455-439A-89A5-B80D8FB6DE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07668" y="3603261"/>
            <a:ext cx="1024472" cy="8288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B758DB7-5305-495E-BF5C-43D22635FB6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218" y="6318504"/>
            <a:ext cx="267361" cy="515278"/>
          </a:xfrm>
          <a:prstGeom prst="rect">
            <a:avLst/>
          </a:prstGeom>
        </p:spPr>
      </p:pic>
      <p:pic>
        <p:nvPicPr>
          <p:cNvPr id="56" name="Afbeelding 55">
            <a:extLst>
              <a:ext uri="{FF2B5EF4-FFF2-40B4-BE49-F238E27FC236}">
                <a16:creationId xmlns:a16="http://schemas.microsoft.com/office/drawing/2014/main" id="{7F7D70F4-EE4E-4C98-B844-480750DC4CB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792" y="6307849"/>
            <a:ext cx="267361" cy="515278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FC09982D-0705-4E57-8B04-C77C38B122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336" y="6358528"/>
            <a:ext cx="294703" cy="476240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7B3A4955-6124-41AA-8C8E-48F76DDB482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313" y="6366308"/>
            <a:ext cx="280231" cy="452853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7FC75A53-FA57-4E0C-B5F2-D0E2F4DEC3DA}"/>
              </a:ext>
            </a:extLst>
          </p:cNvPr>
          <p:cNvSpPr txBox="1"/>
          <p:nvPr/>
        </p:nvSpPr>
        <p:spPr>
          <a:xfrm>
            <a:off x="654965" y="5741284"/>
            <a:ext cx="23397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latin typeface="Arial Black" panose="020B0A04020102020204" pitchFamily="34" charset="0"/>
              </a:rPr>
              <a:t>Bench Officials :</a:t>
            </a:r>
          </a:p>
          <a:p>
            <a:r>
              <a:rPr lang="nl-NL" sz="1400" dirty="0">
                <a:latin typeface="Arial Black" panose="020B0A04020102020204" pitchFamily="34" charset="0"/>
              </a:rPr>
              <a:t>Official Scorer</a:t>
            </a:r>
          </a:p>
          <a:p>
            <a:r>
              <a:rPr lang="nl-NL" sz="1400" dirty="0" err="1">
                <a:latin typeface="Arial Black" panose="020B0A04020102020204" pitchFamily="34" charset="0"/>
              </a:rPr>
              <a:t>Klokker</a:t>
            </a:r>
            <a:endParaRPr lang="nl-NL" sz="1400" dirty="0">
              <a:latin typeface="Arial Black" panose="020B0A04020102020204" pitchFamily="34" charset="0"/>
            </a:endParaRPr>
          </a:p>
          <a:p>
            <a:r>
              <a:rPr lang="nl-NL" sz="1400" dirty="0">
                <a:latin typeface="Arial Black" panose="020B0A04020102020204" pitchFamily="34" charset="0"/>
              </a:rPr>
              <a:t>Strafbank officials</a:t>
            </a:r>
          </a:p>
        </p:txBody>
      </p:sp>
      <p:pic>
        <p:nvPicPr>
          <p:cNvPr id="59" name="Afbeelding 58">
            <a:extLst>
              <a:ext uri="{FF2B5EF4-FFF2-40B4-BE49-F238E27FC236}">
                <a16:creationId xmlns:a16="http://schemas.microsoft.com/office/drawing/2014/main" id="{C282660D-4C80-4626-818A-E06B507ED4F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07336" y="4242338"/>
            <a:ext cx="93619" cy="91615"/>
          </a:xfrm>
          <a:prstGeom prst="rect">
            <a:avLst/>
          </a:prstGeom>
        </p:spPr>
      </p:pic>
      <p:pic>
        <p:nvPicPr>
          <p:cNvPr id="60" name="Afbeelding 59">
            <a:extLst>
              <a:ext uri="{FF2B5EF4-FFF2-40B4-BE49-F238E27FC236}">
                <a16:creationId xmlns:a16="http://schemas.microsoft.com/office/drawing/2014/main" id="{0497FE29-1F22-4510-A639-8E5B2045B6B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25291" y="4215214"/>
            <a:ext cx="102438" cy="100246"/>
          </a:xfrm>
          <a:prstGeom prst="rect">
            <a:avLst/>
          </a:prstGeom>
        </p:spPr>
      </p:pic>
      <p:pic>
        <p:nvPicPr>
          <p:cNvPr id="55" name="Afbeelding 54">
            <a:extLst>
              <a:ext uri="{FF2B5EF4-FFF2-40B4-BE49-F238E27FC236}">
                <a16:creationId xmlns:a16="http://schemas.microsoft.com/office/drawing/2014/main" id="{BE28C67E-A832-47EC-B54C-15119BEA7B3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696"/>
            <a:ext cx="1047705" cy="1355643"/>
          </a:xfrm>
          <a:prstGeom prst="rect">
            <a:avLst/>
          </a:prstGeom>
        </p:spPr>
      </p:pic>
      <p:pic>
        <p:nvPicPr>
          <p:cNvPr id="57" name="Afbeelding 56">
            <a:extLst>
              <a:ext uri="{FF2B5EF4-FFF2-40B4-BE49-F238E27FC236}">
                <a16:creationId xmlns:a16="http://schemas.microsoft.com/office/drawing/2014/main" id="{4A21D1EC-13A9-43DA-9EC6-23AC00EA166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05" y="36923"/>
            <a:ext cx="1172652" cy="108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36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1" grpId="0"/>
      <p:bldP spid="76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83818C2E-3AD0-4FF6-8918-F19B99C26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606"/>
            <a:ext cx="12192000" cy="698460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6B521C9-33B3-4130-A6D3-7E13B5F67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915" y="1630453"/>
            <a:ext cx="9522777" cy="524301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CE8A73E-9D3C-4D5C-8C19-C635C8C9A2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171" y="0"/>
            <a:ext cx="2475896" cy="168687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68766E51-C725-445C-96A0-0C82D6C1EC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29" b="96786" l="5063" r="94093">
                        <a14:foregroundMark x1="23629" y1="16071" x2="23629" y2="16071"/>
                        <a14:foregroundMark x1="29114" y1="6071" x2="29114" y2="6071"/>
                        <a14:foregroundMark x1="57806" y1="8214" x2="57806" y2="8214"/>
                        <a14:foregroundMark x1="25738" y1="35357" x2="25738" y2="35357"/>
                        <a14:foregroundMark x1="37975" y1="37143" x2="37975" y2="37143"/>
                        <a14:foregroundMark x1="44304" y1="42500" x2="44304" y2="42500"/>
                        <a14:foregroundMark x1="50211" y1="48214" x2="50211" y2="48214"/>
                        <a14:foregroundMark x1="7595" y1="59286" x2="7595" y2="59286"/>
                        <a14:foregroundMark x1="7595" y1="59643" x2="7595" y2="59643"/>
                        <a14:foregroundMark x1="7173" y1="59643" x2="7173" y2="59643"/>
                        <a14:foregroundMark x1="6751" y1="59643" x2="6751" y2="59643"/>
                        <a14:foregroundMark x1="6751" y1="59643" x2="6751" y2="59643"/>
                        <a14:foregroundMark x1="6751" y1="59643" x2="6751" y2="59643"/>
                        <a14:foregroundMark x1="7595" y1="63571" x2="7595" y2="63571"/>
                        <a14:foregroundMark x1="7595" y1="63571" x2="7595" y2="64643"/>
                        <a14:foregroundMark x1="7173" y1="67143" x2="7173" y2="68214"/>
                        <a14:foregroundMark x1="7173" y1="68571" x2="8017" y2="70000"/>
                        <a14:foregroundMark x1="8861" y1="71071" x2="8861" y2="71071"/>
                        <a14:foregroundMark x1="19831" y1="71071" x2="19831" y2="71071"/>
                        <a14:foregroundMark x1="32911" y1="70357" x2="32911" y2="70357"/>
                        <a14:foregroundMark x1="42616" y1="69643" x2="42616" y2="69643"/>
                        <a14:foregroundMark x1="56962" y1="70357" x2="56962" y2="70357"/>
                        <a14:foregroundMark x1="67089" y1="71071" x2="67089" y2="71071"/>
                        <a14:foregroundMark x1="83122" y1="65714" x2="83122" y2="65714"/>
                        <a14:foregroundMark x1="94093" y1="66786" x2="94093" y2="66786"/>
                        <a14:foregroundMark x1="10549" y1="86071" x2="10549" y2="86071"/>
                        <a14:foregroundMark x1="12236" y1="88214" x2="12236" y2="88214"/>
                        <a14:foregroundMark x1="15190" y1="92857" x2="15190" y2="92857"/>
                        <a14:foregroundMark x1="8861" y1="96786" x2="8861" y2="96786"/>
                        <a14:foregroundMark x1="22785" y1="90000" x2="22785" y2="90000"/>
                        <a14:foregroundMark x1="26160" y1="88929" x2="26160" y2="88929"/>
                        <a14:foregroundMark x1="31224" y1="87500" x2="31224" y2="87500"/>
                        <a14:foregroundMark x1="31646" y1="83929" x2="30802" y2="83571"/>
                        <a14:foregroundMark x1="36287" y1="87500" x2="36287" y2="87500"/>
                        <a14:foregroundMark x1="36709" y1="85000" x2="36709" y2="85000"/>
                        <a14:foregroundMark x1="37553" y1="93929" x2="37553" y2="93929"/>
                        <a14:foregroundMark x1="39241" y1="95714" x2="39241" y2="95714"/>
                        <a14:foregroundMark x1="58650" y1="95000" x2="58650" y2="95000"/>
                        <a14:foregroundMark x1="73539" y1="92143" x2="71730" y2="90357"/>
                        <a14:foregroundMark x1="73900" y1="92500" x2="73539" y2="92143"/>
                        <a14:foregroundMark x1="74623" y1="93214" x2="73900" y2="92500"/>
                        <a14:foregroundMark x1="74984" y1="93571" x2="74623" y2="93214"/>
                        <a14:foregroundMark x1="76793" y1="95357" x2="74984" y2="93571"/>
                        <a14:foregroundMark x1="86076" y1="95357" x2="86076" y2="95357"/>
                        <a14:foregroundMark x1="92405" y1="88571" x2="92405" y2="88571"/>
                        <a14:foregroundMark x1="57806" y1="8214" x2="57806" y2="8214"/>
                        <a14:foregroundMark x1="58228" y1="8571" x2="58228" y2="8571"/>
                        <a14:foregroundMark x1="53165" y1="9643" x2="53165" y2="9643"/>
                        <a14:foregroundMark x1="59072" y1="9286" x2="59072" y2="9286"/>
                        <a14:foregroundMark x1="61603" y1="10714" x2="61603" y2="10714"/>
                        <a14:foregroundMark x1="61603" y1="10714" x2="61603" y2="10714"/>
                        <a14:foregroundMark x1="61603" y1="10714" x2="61603" y2="10714"/>
                        <a14:foregroundMark x1="61603" y1="10714" x2="61603" y2="10714"/>
                        <a14:foregroundMark x1="61603" y1="10714" x2="61603" y2="10714"/>
                        <a14:foregroundMark x1="61181" y1="10357" x2="59916" y2="10357"/>
                        <a14:foregroundMark x1="59916" y1="10357" x2="59916" y2="10357"/>
                        <a14:foregroundMark x1="58650" y1="9286" x2="58650" y2="9286"/>
                        <a14:foregroundMark x1="53165" y1="8214" x2="53165" y2="8214"/>
                        <a14:foregroundMark x1="53586" y1="10000" x2="53586" y2="10000"/>
                        <a14:foregroundMark x1="34599" y1="3929" x2="34599" y2="3929"/>
                        <a14:foregroundMark x1="34599" y1="3929" x2="34599" y2="3929"/>
                        <a14:foregroundMark x1="29114" y1="3929" x2="29114" y2="3929"/>
                        <a14:backgroundMark x1="9705" y1="82500" x2="9705" y2="82500"/>
                        <a14:backgroundMark x1="9705" y1="71429" x2="9705" y2="71429"/>
                        <a14:backgroundMark x1="74684" y1="92500" x2="74684" y2="92500"/>
                        <a14:backgroundMark x1="74262" y1="93214" x2="74262" y2="93214"/>
                        <a14:backgroundMark x1="73840" y1="92143" x2="73840" y2="92143"/>
                        <a14:backgroundMark x1="75105" y1="93571" x2="75105" y2="93571"/>
                        <a14:backgroundMark x1="9283" y1="71071" x2="9283" y2="71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812" y="36925"/>
            <a:ext cx="914483" cy="108040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A051454-86F8-4430-A9AD-BD2BCD17CB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22175" y="4199766"/>
            <a:ext cx="433163" cy="208643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5030F080-25AB-4BF0-9B53-1DDF6905BF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07612" y="4191964"/>
            <a:ext cx="433161" cy="20864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F9BA2F8-204F-427D-B3C6-6DCF0DC777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32325" y="2369235"/>
            <a:ext cx="323101" cy="15563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C5C4795A-5BA4-418F-AE65-0D2E146574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0322350" y="6054555"/>
            <a:ext cx="321734" cy="154972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87823506-E570-44CF-B2D4-FE14C51A9B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25707" y="4273567"/>
            <a:ext cx="4561385" cy="91478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94908454-A147-460D-9E40-50F98DE767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10718" y="5127410"/>
            <a:ext cx="1024469" cy="82884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55ABEA7D-7174-4026-98B1-8E3CEA463A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16812" y="3603261"/>
            <a:ext cx="1024472" cy="82884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B9A238CD-6DDB-494E-8537-C2A5954F01BB}"/>
              </a:ext>
            </a:extLst>
          </p:cNvPr>
          <p:cNvSpPr txBox="1"/>
          <p:nvPr/>
        </p:nvSpPr>
        <p:spPr>
          <a:xfrm>
            <a:off x="204174" y="1435557"/>
            <a:ext cx="5060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Arial Black" panose="020B0A04020102020204" pitchFamily="34" charset="0"/>
              </a:rPr>
              <a:t>De positie van de scheidsrechter tijdens het spel</a:t>
            </a:r>
          </a:p>
        </p:txBody>
      </p:sp>
      <p:pic>
        <p:nvPicPr>
          <p:cNvPr id="31" name="Afbeelding 30">
            <a:extLst>
              <a:ext uri="{FF2B5EF4-FFF2-40B4-BE49-F238E27FC236}">
                <a16:creationId xmlns:a16="http://schemas.microsoft.com/office/drawing/2014/main" id="{EA4543AD-E738-4C2C-9466-B532085A00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441" y="4006300"/>
            <a:ext cx="462678" cy="404217"/>
          </a:xfrm>
          <a:prstGeom prst="rect">
            <a:avLst/>
          </a:prstGeom>
        </p:spPr>
      </p:pic>
      <p:pic>
        <p:nvPicPr>
          <p:cNvPr id="33" name="Afbeelding 32">
            <a:extLst>
              <a:ext uri="{FF2B5EF4-FFF2-40B4-BE49-F238E27FC236}">
                <a16:creationId xmlns:a16="http://schemas.microsoft.com/office/drawing/2014/main" id="{F6383AB0-336C-425A-96D6-98B3E104A8A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347" y="2864595"/>
            <a:ext cx="516164" cy="429522"/>
          </a:xfrm>
          <a:prstGeom prst="rect">
            <a:avLst/>
          </a:prstGeom>
        </p:spPr>
      </p:pic>
      <p:pic>
        <p:nvPicPr>
          <p:cNvPr id="37" name="Afbeelding 36">
            <a:extLst>
              <a:ext uri="{FF2B5EF4-FFF2-40B4-BE49-F238E27FC236}">
                <a16:creationId xmlns:a16="http://schemas.microsoft.com/office/drawing/2014/main" id="{C7922AC2-8A44-46B7-A8F5-CFF5B80399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841" y="2696998"/>
            <a:ext cx="709336" cy="505106"/>
          </a:xfrm>
          <a:prstGeom prst="rect">
            <a:avLst/>
          </a:prstGeom>
        </p:spPr>
      </p:pic>
      <p:pic>
        <p:nvPicPr>
          <p:cNvPr id="38" name="Afbeelding 37">
            <a:extLst>
              <a:ext uri="{FF2B5EF4-FFF2-40B4-BE49-F238E27FC236}">
                <a16:creationId xmlns:a16="http://schemas.microsoft.com/office/drawing/2014/main" id="{FF40C9C5-2FBC-445E-9DAE-EB0889A8A0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496" y="4057743"/>
            <a:ext cx="362561" cy="301702"/>
          </a:xfrm>
          <a:prstGeom prst="rect">
            <a:avLst/>
          </a:prstGeom>
        </p:spPr>
      </p:pic>
      <p:pic>
        <p:nvPicPr>
          <p:cNvPr id="39" name="Afbeelding 38">
            <a:extLst>
              <a:ext uri="{FF2B5EF4-FFF2-40B4-BE49-F238E27FC236}">
                <a16:creationId xmlns:a16="http://schemas.microsoft.com/office/drawing/2014/main" id="{C3EB4766-DC9E-43EE-A577-C5A9B588D2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04" y="3491200"/>
            <a:ext cx="709336" cy="505106"/>
          </a:xfrm>
          <a:prstGeom prst="rect">
            <a:avLst/>
          </a:prstGeom>
        </p:spPr>
      </p:pic>
      <p:pic>
        <p:nvPicPr>
          <p:cNvPr id="41" name="Afbeelding 40">
            <a:extLst>
              <a:ext uri="{FF2B5EF4-FFF2-40B4-BE49-F238E27FC236}">
                <a16:creationId xmlns:a16="http://schemas.microsoft.com/office/drawing/2014/main" id="{FB3337AB-38A8-41D8-883E-1A96822EB37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432" y="4035460"/>
            <a:ext cx="466030" cy="411603"/>
          </a:xfrm>
          <a:prstGeom prst="rect">
            <a:avLst/>
          </a:prstGeom>
        </p:spPr>
      </p:pic>
      <p:pic>
        <p:nvPicPr>
          <p:cNvPr id="43" name="Afbeelding 42">
            <a:extLst>
              <a:ext uri="{FF2B5EF4-FFF2-40B4-BE49-F238E27FC236}">
                <a16:creationId xmlns:a16="http://schemas.microsoft.com/office/drawing/2014/main" id="{8E9AAB27-8F6B-4939-A9F3-92446AFE310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992" y="4628956"/>
            <a:ext cx="591793" cy="470400"/>
          </a:xfrm>
          <a:prstGeom prst="rect">
            <a:avLst/>
          </a:prstGeom>
        </p:spPr>
      </p:pic>
      <p:pic>
        <p:nvPicPr>
          <p:cNvPr id="45" name="Afbeelding 44">
            <a:extLst>
              <a:ext uri="{FF2B5EF4-FFF2-40B4-BE49-F238E27FC236}">
                <a16:creationId xmlns:a16="http://schemas.microsoft.com/office/drawing/2014/main" id="{CDFDC27E-C53F-4CFE-8E14-09C4F8E2B0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48" y="2790449"/>
            <a:ext cx="687458" cy="489527"/>
          </a:xfrm>
          <a:prstGeom prst="rect">
            <a:avLst/>
          </a:prstGeom>
        </p:spPr>
      </p:pic>
      <p:pic>
        <p:nvPicPr>
          <p:cNvPr id="47" name="Afbeelding 46">
            <a:extLst>
              <a:ext uri="{FF2B5EF4-FFF2-40B4-BE49-F238E27FC236}">
                <a16:creationId xmlns:a16="http://schemas.microsoft.com/office/drawing/2014/main" id="{DBAD9AED-D2FC-46A8-8534-13CC38464AE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188" y="4057743"/>
            <a:ext cx="572574" cy="455123"/>
          </a:xfrm>
          <a:prstGeom prst="rect">
            <a:avLst/>
          </a:prstGeom>
        </p:spPr>
      </p:pic>
      <p:pic>
        <p:nvPicPr>
          <p:cNvPr id="35" name="Afbeelding 34">
            <a:extLst>
              <a:ext uri="{FF2B5EF4-FFF2-40B4-BE49-F238E27FC236}">
                <a16:creationId xmlns:a16="http://schemas.microsoft.com/office/drawing/2014/main" id="{4E460664-FC43-45CD-A28E-4CD9AC084AD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476" y="4243444"/>
            <a:ext cx="550372" cy="457988"/>
          </a:xfrm>
          <a:prstGeom prst="rect">
            <a:avLst/>
          </a:prstGeom>
        </p:spPr>
      </p:pic>
      <p:pic>
        <p:nvPicPr>
          <p:cNvPr id="48" name="Afbeelding 47">
            <a:extLst>
              <a:ext uri="{FF2B5EF4-FFF2-40B4-BE49-F238E27FC236}">
                <a16:creationId xmlns:a16="http://schemas.microsoft.com/office/drawing/2014/main" id="{744927DF-2886-46B8-B31C-D9A6B639B56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124" y="2893492"/>
            <a:ext cx="590894" cy="469686"/>
          </a:xfrm>
          <a:prstGeom prst="rect">
            <a:avLst/>
          </a:prstGeom>
        </p:spPr>
      </p:pic>
      <p:pic>
        <p:nvPicPr>
          <p:cNvPr id="50" name="Afbeelding 49">
            <a:extLst>
              <a:ext uri="{FF2B5EF4-FFF2-40B4-BE49-F238E27FC236}">
                <a16:creationId xmlns:a16="http://schemas.microsoft.com/office/drawing/2014/main" id="{CAAA122E-76C7-404A-9CF2-06F80BEF094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474" y="3694581"/>
            <a:ext cx="634816" cy="452041"/>
          </a:xfrm>
          <a:prstGeom prst="rect">
            <a:avLst/>
          </a:prstGeom>
        </p:spPr>
      </p:pic>
      <p:pic>
        <p:nvPicPr>
          <p:cNvPr id="54" name="Afbeelding 53">
            <a:extLst>
              <a:ext uri="{FF2B5EF4-FFF2-40B4-BE49-F238E27FC236}">
                <a16:creationId xmlns:a16="http://schemas.microsoft.com/office/drawing/2014/main" id="{8CFFF414-2F21-41E0-983C-66E4DA0F7CD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90786" y="3805558"/>
            <a:ext cx="111455" cy="109070"/>
          </a:xfrm>
          <a:prstGeom prst="rect">
            <a:avLst/>
          </a:prstGeom>
        </p:spPr>
      </p:pic>
      <p:pic>
        <p:nvPicPr>
          <p:cNvPr id="56" name="Afbeelding 55">
            <a:extLst>
              <a:ext uri="{FF2B5EF4-FFF2-40B4-BE49-F238E27FC236}">
                <a16:creationId xmlns:a16="http://schemas.microsoft.com/office/drawing/2014/main" id="{5D0AC5C3-C982-4B19-9EB2-A2312936A39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900" y="2364067"/>
            <a:ext cx="323101" cy="285366"/>
          </a:xfrm>
          <a:prstGeom prst="rect">
            <a:avLst/>
          </a:prstGeom>
        </p:spPr>
      </p:pic>
      <p:pic>
        <p:nvPicPr>
          <p:cNvPr id="58" name="Afbeelding 57">
            <a:extLst>
              <a:ext uri="{FF2B5EF4-FFF2-40B4-BE49-F238E27FC236}">
                <a16:creationId xmlns:a16="http://schemas.microsoft.com/office/drawing/2014/main" id="{3A5FEE3C-7807-4EB9-9775-3F5AABA6B2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937" y="5814702"/>
            <a:ext cx="315472" cy="275611"/>
          </a:xfrm>
          <a:prstGeom prst="rect">
            <a:avLst/>
          </a:prstGeom>
        </p:spPr>
      </p:pic>
      <p:pic>
        <p:nvPicPr>
          <p:cNvPr id="60" name="Afbeelding 59">
            <a:extLst>
              <a:ext uri="{FF2B5EF4-FFF2-40B4-BE49-F238E27FC236}">
                <a16:creationId xmlns:a16="http://schemas.microsoft.com/office/drawing/2014/main" id="{75D3A519-D120-4001-860B-5D89353F8FA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346" y="4064604"/>
            <a:ext cx="362297" cy="287980"/>
          </a:xfrm>
          <a:prstGeom prst="rect">
            <a:avLst/>
          </a:prstGeom>
        </p:spPr>
      </p:pic>
      <p:pic>
        <p:nvPicPr>
          <p:cNvPr id="62" name="Afbeelding 61">
            <a:extLst>
              <a:ext uri="{FF2B5EF4-FFF2-40B4-BE49-F238E27FC236}">
                <a16:creationId xmlns:a16="http://schemas.microsoft.com/office/drawing/2014/main" id="{161B2F89-E9F0-49FA-AD1C-64C3966CBB9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534" y="4057743"/>
            <a:ext cx="424000" cy="337026"/>
          </a:xfrm>
          <a:prstGeom prst="rect">
            <a:avLst/>
          </a:prstGeom>
        </p:spPr>
      </p:pic>
      <p:pic>
        <p:nvPicPr>
          <p:cNvPr id="64" name="Afbeelding 63">
            <a:extLst>
              <a:ext uri="{FF2B5EF4-FFF2-40B4-BE49-F238E27FC236}">
                <a16:creationId xmlns:a16="http://schemas.microsoft.com/office/drawing/2014/main" id="{7B7D6E77-5EE4-4730-A176-C7B03B3C001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346" y="2893492"/>
            <a:ext cx="487966" cy="347472"/>
          </a:xfrm>
          <a:prstGeom prst="rect">
            <a:avLst/>
          </a:prstGeom>
        </p:spPr>
      </p:pic>
      <p:pic>
        <p:nvPicPr>
          <p:cNvPr id="66" name="Afbeelding 65">
            <a:extLst>
              <a:ext uri="{FF2B5EF4-FFF2-40B4-BE49-F238E27FC236}">
                <a16:creationId xmlns:a16="http://schemas.microsoft.com/office/drawing/2014/main" id="{32B1426A-53FA-4DDE-8423-076F1EE8DF3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574" y="3475472"/>
            <a:ext cx="419895" cy="299000"/>
          </a:xfrm>
          <a:prstGeom prst="rect">
            <a:avLst/>
          </a:prstGeom>
        </p:spPr>
      </p:pic>
      <p:pic>
        <p:nvPicPr>
          <p:cNvPr id="68" name="Afbeelding 67">
            <a:extLst>
              <a:ext uri="{FF2B5EF4-FFF2-40B4-BE49-F238E27FC236}">
                <a16:creationId xmlns:a16="http://schemas.microsoft.com/office/drawing/2014/main" id="{8EFD98C2-8B6E-49E5-9D74-4FA59F78CF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331" y="4651089"/>
            <a:ext cx="506140" cy="421181"/>
          </a:xfrm>
          <a:prstGeom prst="rect">
            <a:avLst/>
          </a:prstGeom>
        </p:spPr>
      </p:pic>
      <p:pic>
        <p:nvPicPr>
          <p:cNvPr id="70" name="Afbeelding 69">
            <a:extLst>
              <a:ext uri="{FF2B5EF4-FFF2-40B4-BE49-F238E27FC236}">
                <a16:creationId xmlns:a16="http://schemas.microsoft.com/office/drawing/2014/main" id="{46BA6682-AA55-4427-90FD-C34BAD33722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159" y="2882354"/>
            <a:ext cx="419895" cy="349412"/>
          </a:xfrm>
          <a:prstGeom prst="rect">
            <a:avLst/>
          </a:prstGeom>
        </p:spPr>
      </p:pic>
      <p:pic>
        <p:nvPicPr>
          <p:cNvPr id="72" name="Afbeelding 71">
            <a:extLst>
              <a:ext uri="{FF2B5EF4-FFF2-40B4-BE49-F238E27FC236}">
                <a16:creationId xmlns:a16="http://schemas.microsoft.com/office/drawing/2014/main" id="{C513FCAD-CD76-446B-844C-A733122A05E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623" y="3967768"/>
            <a:ext cx="502339" cy="357707"/>
          </a:xfrm>
          <a:prstGeom prst="rect">
            <a:avLst/>
          </a:prstGeom>
        </p:spPr>
      </p:pic>
      <p:pic>
        <p:nvPicPr>
          <p:cNvPr id="74" name="Afbeelding 73">
            <a:extLst>
              <a:ext uri="{FF2B5EF4-FFF2-40B4-BE49-F238E27FC236}">
                <a16:creationId xmlns:a16="http://schemas.microsoft.com/office/drawing/2014/main" id="{90D11C63-89E0-4169-B877-DE1D00CF6A9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674" y="3334195"/>
            <a:ext cx="502339" cy="357707"/>
          </a:xfrm>
          <a:prstGeom prst="rect">
            <a:avLst/>
          </a:prstGeom>
        </p:spPr>
      </p:pic>
      <p:pic>
        <p:nvPicPr>
          <p:cNvPr id="76" name="Afbeelding 75">
            <a:extLst>
              <a:ext uri="{FF2B5EF4-FFF2-40B4-BE49-F238E27FC236}">
                <a16:creationId xmlns:a16="http://schemas.microsoft.com/office/drawing/2014/main" id="{10ACFCF6-46EC-4C52-9857-3D644C75400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239" y="2968898"/>
            <a:ext cx="339530" cy="525736"/>
          </a:xfrm>
          <a:prstGeom prst="rect">
            <a:avLst/>
          </a:prstGeom>
        </p:spPr>
      </p:pic>
      <p:pic>
        <p:nvPicPr>
          <p:cNvPr id="77" name="Afbeelding 76">
            <a:extLst>
              <a:ext uri="{FF2B5EF4-FFF2-40B4-BE49-F238E27FC236}">
                <a16:creationId xmlns:a16="http://schemas.microsoft.com/office/drawing/2014/main" id="{F31DB2F1-E3F6-44AE-99CF-7D3F5AAB311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7071" y="3531096"/>
            <a:ext cx="111455" cy="109070"/>
          </a:xfrm>
          <a:prstGeom prst="rect">
            <a:avLst/>
          </a:prstGeom>
        </p:spPr>
      </p:pic>
      <p:pic>
        <p:nvPicPr>
          <p:cNvPr id="81" name="Afbeelding 80">
            <a:extLst>
              <a:ext uri="{FF2B5EF4-FFF2-40B4-BE49-F238E27FC236}">
                <a16:creationId xmlns:a16="http://schemas.microsoft.com/office/drawing/2014/main" id="{AD0760A1-A89A-46B3-806C-94C3B73DA76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332" y="2164340"/>
            <a:ext cx="597573" cy="718014"/>
          </a:xfrm>
          <a:prstGeom prst="rect">
            <a:avLst/>
          </a:prstGeom>
        </p:spPr>
      </p:pic>
      <p:pic>
        <p:nvPicPr>
          <p:cNvPr id="85" name="Afbeelding 84">
            <a:extLst>
              <a:ext uri="{FF2B5EF4-FFF2-40B4-BE49-F238E27FC236}">
                <a16:creationId xmlns:a16="http://schemas.microsoft.com/office/drawing/2014/main" id="{DDBB767D-FDC5-4639-9443-0EE1ABCAF18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702" y="5648827"/>
            <a:ext cx="612063" cy="588949"/>
          </a:xfrm>
          <a:prstGeom prst="rect">
            <a:avLst/>
          </a:prstGeom>
        </p:spPr>
      </p:pic>
      <p:sp>
        <p:nvSpPr>
          <p:cNvPr id="86" name="Tekstvak 85">
            <a:extLst>
              <a:ext uri="{FF2B5EF4-FFF2-40B4-BE49-F238E27FC236}">
                <a16:creationId xmlns:a16="http://schemas.microsoft.com/office/drawing/2014/main" id="{68D89031-55F9-4EAF-89C2-051355B5A4A1}"/>
              </a:ext>
            </a:extLst>
          </p:cNvPr>
          <p:cNvSpPr txBox="1"/>
          <p:nvPr/>
        </p:nvSpPr>
        <p:spPr>
          <a:xfrm>
            <a:off x="174258" y="2208339"/>
            <a:ext cx="24933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latin typeface="Arial Black" panose="020B0A04020102020204" pitchFamily="34" charset="0"/>
              </a:rPr>
              <a:t>Bij de U9 schaats je tijdens het spel aan de kant van de scheiding</a:t>
            </a:r>
          </a:p>
        </p:txBody>
      </p:sp>
      <p:sp>
        <p:nvSpPr>
          <p:cNvPr id="87" name="Tekstvak 86">
            <a:extLst>
              <a:ext uri="{FF2B5EF4-FFF2-40B4-BE49-F238E27FC236}">
                <a16:creationId xmlns:a16="http://schemas.microsoft.com/office/drawing/2014/main" id="{00751F95-292F-4141-981B-0893E3676667}"/>
              </a:ext>
            </a:extLst>
          </p:cNvPr>
          <p:cNvSpPr txBox="1"/>
          <p:nvPr/>
        </p:nvSpPr>
        <p:spPr>
          <a:xfrm>
            <a:off x="742615" y="3033470"/>
            <a:ext cx="203572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latin typeface="Arial Black" panose="020B0A04020102020204" pitchFamily="34" charset="0"/>
              </a:rPr>
              <a:t>Je hebt dan zicht op de banken en coaches hebben vrij zicht op het spel</a:t>
            </a:r>
          </a:p>
        </p:txBody>
      </p:sp>
      <p:sp>
        <p:nvSpPr>
          <p:cNvPr id="88" name="Tekstvak 87">
            <a:extLst>
              <a:ext uri="{FF2B5EF4-FFF2-40B4-BE49-F238E27FC236}">
                <a16:creationId xmlns:a16="http://schemas.microsoft.com/office/drawing/2014/main" id="{891C32BC-A32C-497B-8B6D-769F234501BA}"/>
              </a:ext>
            </a:extLst>
          </p:cNvPr>
          <p:cNvSpPr txBox="1"/>
          <p:nvPr/>
        </p:nvSpPr>
        <p:spPr>
          <a:xfrm>
            <a:off x="79836" y="4430661"/>
            <a:ext cx="23651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latin typeface="Arial Black" panose="020B0A04020102020204" pitchFamily="34" charset="0"/>
              </a:rPr>
              <a:t>Bij de U11 houden de scheidsrechters het spel tussen zich in</a:t>
            </a:r>
          </a:p>
        </p:txBody>
      </p:sp>
      <p:sp>
        <p:nvSpPr>
          <p:cNvPr id="89" name="Tekstvak 88">
            <a:extLst>
              <a:ext uri="{FF2B5EF4-FFF2-40B4-BE49-F238E27FC236}">
                <a16:creationId xmlns:a16="http://schemas.microsoft.com/office/drawing/2014/main" id="{FD166212-C6EE-44F8-AD8D-E5A7422B581B}"/>
              </a:ext>
            </a:extLst>
          </p:cNvPr>
          <p:cNvSpPr txBox="1"/>
          <p:nvPr/>
        </p:nvSpPr>
        <p:spPr>
          <a:xfrm>
            <a:off x="640597" y="5237553"/>
            <a:ext cx="213774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latin typeface="Arial Black" panose="020B0A04020102020204" pitchFamily="34" charset="0"/>
              </a:rPr>
              <a:t>De voorste volgt het spel, de achterste heeft overzicht over het hele speelveld</a:t>
            </a:r>
          </a:p>
        </p:txBody>
      </p:sp>
      <p:pic>
        <p:nvPicPr>
          <p:cNvPr id="49" name="Afbeelding 48">
            <a:extLst>
              <a:ext uri="{FF2B5EF4-FFF2-40B4-BE49-F238E27FC236}">
                <a16:creationId xmlns:a16="http://schemas.microsoft.com/office/drawing/2014/main" id="{02EE74BF-36CD-4DB7-B4F5-EC381908641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696"/>
            <a:ext cx="1047705" cy="1355643"/>
          </a:xfrm>
          <a:prstGeom prst="rect">
            <a:avLst/>
          </a:prstGeom>
        </p:spPr>
      </p:pic>
      <p:pic>
        <p:nvPicPr>
          <p:cNvPr id="51" name="Afbeelding 50">
            <a:extLst>
              <a:ext uri="{FF2B5EF4-FFF2-40B4-BE49-F238E27FC236}">
                <a16:creationId xmlns:a16="http://schemas.microsoft.com/office/drawing/2014/main" id="{2EE1A46D-1E26-4009-BF05-5081BCCBFE1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05" y="36923"/>
            <a:ext cx="1172652" cy="108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06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7" grpId="0"/>
      <p:bldP spid="88" grpId="0"/>
      <p:bldP spid="8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83818C2E-3AD0-4FF6-8918-F19B99C26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2" y="-126955"/>
            <a:ext cx="12192000" cy="698460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CE8A73E-9D3C-4D5C-8C19-C635C8C9A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739" y="0"/>
            <a:ext cx="2475896" cy="168687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68766E51-C725-445C-96A0-0C82D6C1EC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29" b="96786" l="5063" r="94093">
                        <a14:foregroundMark x1="23629" y1="16071" x2="23629" y2="16071"/>
                        <a14:foregroundMark x1="29114" y1="6071" x2="29114" y2="6071"/>
                        <a14:foregroundMark x1="57806" y1="8214" x2="57806" y2="8214"/>
                        <a14:foregroundMark x1="25738" y1="35357" x2="25738" y2="35357"/>
                        <a14:foregroundMark x1="37975" y1="37143" x2="37975" y2="37143"/>
                        <a14:foregroundMark x1="44304" y1="42500" x2="44304" y2="42500"/>
                        <a14:foregroundMark x1="50211" y1="48214" x2="50211" y2="48214"/>
                        <a14:foregroundMark x1="7595" y1="59286" x2="7595" y2="59286"/>
                        <a14:foregroundMark x1="7595" y1="59643" x2="7595" y2="59643"/>
                        <a14:foregroundMark x1="7173" y1="59643" x2="7173" y2="59643"/>
                        <a14:foregroundMark x1="6751" y1="59643" x2="6751" y2="59643"/>
                        <a14:foregroundMark x1="6751" y1="59643" x2="6751" y2="59643"/>
                        <a14:foregroundMark x1="6751" y1="59643" x2="6751" y2="59643"/>
                        <a14:foregroundMark x1="7595" y1="63571" x2="7595" y2="63571"/>
                        <a14:foregroundMark x1="7595" y1="63571" x2="7595" y2="64643"/>
                        <a14:foregroundMark x1="7173" y1="67143" x2="7173" y2="68214"/>
                        <a14:foregroundMark x1="7173" y1="68571" x2="8017" y2="70000"/>
                        <a14:foregroundMark x1="8861" y1="71071" x2="8861" y2="71071"/>
                        <a14:foregroundMark x1="19831" y1="71071" x2="19831" y2="71071"/>
                        <a14:foregroundMark x1="32911" y1="70357" x2="32911" y2="70357"/>
                        <a14:foregroundMark x1="42616" y1="69643" x2="42616" y2="69643"/>
                        <a14:foregroundMark x1="56962" y1="70357" x2="56962" y2="70357"/>
                        <a14:foregroundMark x1="67089" y1="71071" x2="67089" y2="71071"/>
                        <a14:foregroundMark x1="83122" y1="65714" x2="83122" y2="65714"/>
                        <a14:foregroundMark x1="94093" y1="66786" x2="94093" y2="66786"/>
                        <a14:foregroundMark x1="10549" y1="86071" x2="10549" y2="86071"/>
                        <a14:foregroundMark x1="12236" y1="88214" x2="12236" y2="88214"/>
                        <a14:foregroundMark x1="15190" y1="92857" x2="15190" y2="92857"/>
                        <a14:foregroundMark x1="8861" y1="96786" x2="8861" y2="96786"/>
                        <a14:foregroundMark x1="22785" y1="90000" x2="22785" y2="90000"/>
                        <a14:foregroundMark x1="26160" y1="88929" x2="26160" y2="88929"/>
                        <a14:foregroundMark x1="31224" y1="87500" x2="31224" y2="87500"/>
                        <a14:foregroundMark x1="31646" y1="83929" x2="30802" y2="83571"/>
                        <a14:foregroundMark x1="36287" y1="87500" x2="36287" y2="87500"/>
                        <a14:foregroundMark x1="36709" y1="85000" x2="36709" y2="85000"/>
                        <a14:foregroundMark x1="37553" y1="93929" x2="37553" y2="93929"/>
                        <a14:foregroundMark x1="39241" y1="95714" x2="39241" y2="95714"/>
                        <a14:foregroundMark x1="58650" y1="95000" x2="58650" y2="95000"/>
                        <a14:foregroundMark x1="73539" y1="92143" x2="71730" y2="90357"/>
                        <a14:foregroundMark x1="73900" y1="92500" x2="73539" y2="92143"/>
                        <a14:foregroundMark x1="74623" y1="93214" x2="73900" y2="92500"/>
                        <a14:foregroundMark x1="74984" y1="93571" x2="74623" y2="93214"/>
                        <a14:foregroundMark x1="76793" y1="95357" x2="74984" y2="93571"/>
                        <a14:foregroundMark x1="86076" y1="95357" x2="86076" y2="95357"/>
                        <a14:foregroundMark x1="92405" y1="88571" x2="92405" y2="88571"/>
                        <a14:foregroundMark x1="57806" y1="8214" x2="57806" y2="8214"/>
                        <a14:foregroundMark x1="58228" y1="8571" x2="58228" y2="8571"/>
                        <a14:foregroundMark x1="53165" y1="9643" x2="53165" y2="9643"/>
                        <a14:foregroundMark x1="59072" y1="9286" x2="59072" y2="9286"/>
                        <a14:foregroundMark x1="61603" y1="10714" x2="61603" y2="10714"/>
                        <a14:foregroundMark x1="61603" y1="10714" x2="61603" y2="10714"/>
                        <a14:foregroundMark x1="61603" y1="10714" x2="61603" y2="10714"/>
                        <a14:foregroundMark x1="61603" y1="10714" x2="61603" y2="10714"/>
                        <a14:foregroundMark x1="61603" y1="10714" x2="61603" y2="10714"/>
                        <a14:foregroundMark x1="61181" y1="10357" x2="59916" y2="10357"/>
                        <a14:foregroundMark x1="59916" y1="10357" x2="59916" y2="10357"/>
                        <a14:foregroundMark x1="58650" y1="9286" x2="58650" y2="9286"/>
                        <a14:foregroundMark x1="53165" y1="8214" x2="53165" y2="8214"/>
                        <a14:foregroundMark x1="53586" y1="10000" x2="53586" y2="10000"/>
                        <a14:foregroundMark x1="34599" y1="3929" x2="34599" y2="3929"/>
                        <a14:foregroundMark x1="34599" y1="3929" x2="34599" y2="3929"/>
                        <a14:foregroundMark x1="29114" y1="3929" x2="29114" y2="3929"/>
                        <a14:backgroundMark x1="9705" y1="82500" x2="9705" y2="82500"/>
                        <a14:backgroundMark x1="9705" y1="71429" x2="9705" y2="71429"/>
                        <a14:backgroundMark x1="74684" y1="92500" x2="74684" y2="92500"/>
                        <a14:backgroundMark x1="74262" y1="93214" x2="74262" y2="93214"/>
                        <a14:backgroundMark x1="73840" y1="92143" x2="73840" y2="92143"/>
                        <a14:backgroundMark x1="75105" y1="93571" x2="75105" y2="93571"/>
                        <a14:backgroundMark x1="9283" y1="71071" x2="9283" y2="71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812" y="36925"/>
            <a:ext cx="914483" cy="1080402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789C5AAB-BEA1-4FAE-A0F4-8F1811051BBC}"/>
              </a:ext>
            </a:extLst>
          </p:cNvPr>
          <p:cNvSpPr txBox="1"/>
          <p:nvPr/>
        </p:nvSpPr>
        <p:spPr>
          <a:xfrm>
            <a:off x="4041648" y="1755648"/>
            <a:ext cx="3584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>
                <a:latin typeface="Arial Black" panose="020B0A04020102020204" pitchFamily="34" charset="0"/>
              </a:rPr>
              <a:t>  Speeltijd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27CF925-D39D-4BBF-AB5C-C371BA1B8002}"/>
              </a:ext>
            </a:extLst>
          </p:cNvPr>
          <p:cNvSpPr txBox="1"/>
          <p:nvPr/>
        </p:nvSpPr>
        <p:spPr>
          <a:xfrm>
            <a:off x="614883" y="2533244"/>
            <a:ext cx="6592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 Black" panose="020B0A04020102020204" pitchFamily="34" charset="0"/>
              </a:rPr>
              <a:t>Bij een toernooi  met 3 teams  :  6 x 15 minuten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0CDB79D-9A0F-4813-B3C0-662D989D71ED}"/>
              </a:ext>
            </a:extLst>
          </p:cNvPr>
          <p:cNvSpPr txBox="1"/>
          <p:nvPr/>
        </p:nvSpPr>
        <p:spPr>
          <a:xfrm>
            <a:off x="1298448" y="2999232"/>
            <a:ext cx="7763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 Black" panose="020B0A04020102020204" pitchFamily="34" charset="0"/>
              </a:rPr>
              <a:t>Bij een gewone wedstrijd  met 2 teams  :  4 x  15 minuten</a:t>
            </a:r>
            <a:r>
              <a:rPr lang="nl-NL" dirty="0">
                <a:latin typeface="Jersey Sharp" panose="02000500000000000000" pitchFamily="2" charset="0"/>
              </a:rPr>
              <a:t>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B78BDBD2-331F-4324-80D9-F2CD69FA2D0C}"/>
              </a:ext>
            </a:extLst>
          </p:cNvPr>
          <p:cNvSpPr txBox="1"/>
          <p:nvPr/>
        </p:nvSpPr>
        <p:spPr>
          <a:xfrm>
            <a:off x="1783080" y="3429000"/>
            <a:ext cx="9500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 Black" panose="020B0A04020102020204" pitchFamily="34" charset="0"/>
              </a:rPr>
              <a:t>Alle wedstrijden worden gespeeld met </a:t>
            </a:r>
            <a:r>
              <a:rPr lang="nl-NL" dirty="0">
                <a:solidFill>
                  <a:srgbClr val="C00000"/>
                </a:solidFill>
                <a:latin typeface="Arial Black" panose="020B0A04020102020204" pitchFamily="34" charset="0"/>
              </a:rPr>
              <a:t>vuile tijd</a:t>
            </a:r>
            <a:r>
              <a:rPr lang="nl-NL" dirty="0">
                <a:latin typeface="Arial Black" panose="020B0A04020102020204" pitchFamily="34" charset="0"/>
              </a:rPr>
              <a:t>.   Dit wil zeggen  ?</a:t>
            </a:r>
            <a:r>
              <a:rPr lang="nl-NL" dirty="0">
                <a:latin typeface="Jersey Sharp" panose="02000500000000000000" pitchFamily="2" charset="0"/>
              </a:rPr>
              <a:t>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18A6F91-C065-4BA6-9506-F4DF22F23BA5}"/>
              </a:ext>
            </a:extLst>
          </p:cNvPr>
          <p:cNvSpPr txBox="1"/>
          <p:nvPr/>
        </p:nvSpPr>
        <p:spPr>
          <a:xfrm>
            <a:off x="2482596" y="3823301"/>
            <a:ext cx="704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 Black" panose="020B0A04020102020204" pitchFamily="34" charset="0"/>
              </a:rPr>
              <a:t>De klok blijft doorlopen ook als het spel stil ligt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EF444B08-5D4A-4120-B9D6-6A5235E1DD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754" y="3765796"/>
            <a:ext cx="1322835" cy="1359411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718796C7-79C0-4188-89DB-3717F807BEA4}"/>
              </a:ext>
            </a:extLst>
          </p:cNvPr>
          <p:cNvSpPr txBox="1"/>
          <p:nvPr/>
        </p:nvSpPr>
        <p:spPr>
          <a:xfrm>
            <a:off x="2482596" y="4221192"/>
            <a:ext cx="6740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 Black" panose="020B0A04020102020204" pitchFamily="34" charset="0"/>
              </a:rPr>
              <a:t>Uitzondering hierop :  als er bij de </a:t>
            </a:r>
            <a:r>
              <a:rPr lang="nl-NL" dirty="0">
                <a:solidFill>
                  <a:srgbClr val="C00000"/>
                </a:solidFill>
                <a:latin typeface="Arial Black" panose="020B0A04020102020204" pitchFamily="34" charset="0"/>
              </a:rPr>
              <a:t>U11</a:t>
            </a:r>
            <a:r>
              <a:rPr lang="nl-NL" dirty="0">
                <a:latin typeface="Arial Black" panose="020B0A04020102020204" pitchFamily="34" charset="0"/>
              </a:rPr>
              <a:t> een speler geblesseerd raakt wordt de klok stil gezet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B6F25419-9D2D-4F1E-AD17-AEFAE36F1F1C}"/>
              </a:ext>
            </a:extLst>
          </p:cNvPr>
          <p:cNvSpPr txBox="1"/>
          <p:nvPr/>
        </p:nvSpPr>
        <p:spPr>
          <a:xfrm>
            <a:off x="6958584" y="2425227"/>
            <a:ext cx="3858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i="1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A tegen B  -  C tegen B  -  C tegen A   B tegen A  -  B tegen C  -  A tegen C</a:t>
            </a:r>
            <a:r>
              <a:rPr lang="nl-NL" sz="1400" dirty="0">
                <a:solidFill>
                  <a:schemeClr val="bg2">
                    <a:lumMod val="25000"/>
                  </a:schemeClr>
                </a:solidFill>
                <a:latin typeface="Jersey Sharp" panose="02000500000000000000" pitchFamily="2" charset="0"/>
              </a:rPr>
              <a:t> 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61CC224F-CC59-44C3-B4BF-AE58129CB5A8}"/>
              </a:ext>
            </a:extLst>
          </p:cNvPr>
          <p:cNvSpPr txBox="1"/>
          <p:nvPr/>
        </p:nvSpPr>
        <p:spPr>
          <a:xfrm>
            <a:off x="155447" y="5175504"/>
            <a:ext cx="11836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latin typeface="Arial Black" panose="020B0A04020102020204" pitchFamily="34" charset="0"/>
              </a:rPr>
              <a:t>Om de 90 seconden wordt er een wisselsignaal gegeven.   De U9 en U11 spelers moeten dan wisselen met uitzondering van de goalie.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270FFF33-4EF5-4554-8394-CA94F923B08A}"/>
              </a:ext>
            </a:extLst>
          </p:cNvPr>
          <p:cNvSpPr txBox="1"/>
          <p:nvPr/>
        </p:nvSpPr>
        <p:spPr>
          <a:xfrm>
            <a:off x="1399032" y="5879592"/>
            <a:ext cx="9217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rgbClr val="C00000"/>
                </a:solidFill>
                <a:latin typeface="Arial Black" panose="020B0A04020102020204" pitchFamily="34" charset="0"/>
              </a:rPr>
              <a:t>10 seconden na het wisselsignaal </a:t>
            </a:r>
            <a:r>
              <a:rPr lang="nl-NL" dirty="0">
                <a:latin typeface="Arial Black" panose="020B0A04020102020204" pitchFamily="34" charset="0"/>
              </a:rPr>
              <a:t>wordt er een Face-off genomen op de denkbeeldige middenstip van het speelveld  !!!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E1E2786C-9608-4D58-B650-BD854FF0E6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696"/>
            <a:ext cx="1047705" cy="1355643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12AA5A9F-0A04-40EA-9E40-BF9B1092CC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05" y="36923"/>
            <a:ext cx="1172652" cy="108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756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83818C2E-3AD0-4FF6-8918-F19B99C26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755"/>
            <a:ext cx="12192000" cy="698460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CE8A73E-9D3C-4D5C-8C19-C635C8C9A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579" y="0"/>
            <a:ext cx="2475896" cy="168687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68766E51-C725-445C-96A0-0C82D6C1EC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29" b="96786" l="5063" r="94093">
                        <a14:foregroundMark x1="23629" y1="16071" x2="23629" y2="16071"/>
                        <a14:foregroundMark x1="29114" y1="6071" x2="29114" y2="6071"/>
                        <a14:foregroundMark x1="57806" y1="8214" x2="57806" y2="8214"/>
                        <a14:foregroundMark x1="25738" y1="35357" x2="25738" y2="35357"/>
                        <a14:foregroundMark x1="37975" y1="37143" x2="37975" y2="37143"/>
                        <a14:foregroundMark x1="44304" y1="42500" x2="44304" y2="42500"/>
                        <a14:foregroundMark x1="50211" y1="48214" x2="50211" y2="48214"/>
                        <a14:foregroundMark x1="7595" y1="59286" x2="7595" y2="59286"/>
                        <a14:foregroundMark x1="7595" y1="59643" x2="7595" y2="59643"/>
                        <a14:foregroundMark x1="7173" y1="59643" x2="7173" y2="59643"/>
                        <a14:foregroundMark x1="6751" y1="59643" x2="6751" y2="59643"/>
                        <a14:foregroundMark x1="6751" y1="59643" x2="6751" y2="59643"/>
                        <a14:foregroundMark x1="6751" y1="59643" x2="6751" y2="59643"/>
                        <a14:foregroundMark x1="7595" y1="63571" x2="7595" y2="63571"/>
                        <a14:foregroundMark x1="7595" y1="63571" x2="7595" y2="64643"/>
                        <a14:foregroundMark x1="7173" y1="67143" x2="7173" y2="68214"/>
                        <a14:foregroundMark x1="7173" y1="68571" x2="8017" y2="70000"/>
                        <a14:foregroundMark x1="8861" y1="71071" x2="8861" y2="71071"/>
                        <a14:foregroundMark x1="19831" y1="71071" x2="19831" y2="71071"/>
                        <a14:foregroundMark x1="32911" y1="70357" x2="32911" y2="70357"/>
                        <a14:foregroundMark x1="42616" y1="69643" x2="42616" y2="69643"/>
                        <a14:foregroundMark x1="56962" y1="70357" x2="56962" y2="70357"/>
                        <a14:foregroundMark x1="67089" y1="71071" x2="67089" y2="71071"/>
                        <a14:foregroundMark x1="83122" y1="65714" x2="83122" y2="65714"/>
                        <a14:foregroundMark x1="94093" y1="66786" x2="94093" y2="66786"/>
                        <a14:foregroundMark x1="10549" y1="86071" x2="10549" y2="86071"/>
                        <a14:foregroundMark x1="12236" y1="88214" x2="12236" y2="88214"/>
                        <a14:foregroundMark x1="15190" y1="92857" x2="15190" y2="92857"/>
                        <a14:foregroundMark x1="8861" y1="96786" x2="8861" y2="96786"/>
                        <a14:foregroundMark x1="22785" y1="90000" x2="22785" y2="90000"/>
                        <a14:foregroundMark x1="26160" y1="88929" x2="26160" y2="88929"/>
                        <a14:foregroundMark x1="31224" y1="87500" x2="31224" y2="87500"/>
                        <a14:foregroundMark x1="31646" y1="83929" x2="30802" y2="83571"/>
                        <a14:foregroundMark x1="36287" y1="87500" x2="36287" y2="87500"/>
                        <a14:foregroundMark x1="36709" y1="85000" x2="36709" y2="85000"/>
                        <a14:foregroundMark x1="37553" y1="93929" x2="37553" y2="93929"/>
                        <a14:foregroundMark x1="39241" y1="95714" x2="39241" y2="95714"/>
                        <a14:foregroundMark x1="58650" y1="95000" x2="58650" y2="95000"/>
                        <a14:foregroundMark x1="73539" y1="92143" x2="71730" y2="90357"/>
                        <a14:foregroundMark x1="73900" y1="92500" x2="73539" y2="92143"/>
                        <a14:foregroundMark x1="74623" y1="93214" x2="73900" y2="92500"/>
                        <a14:foregroundMark x1="74984" y1="93571" x2="74623" y2="93214"/>
                        <a14:foregroundMark x1="76793" y1="95357" x2="74984" y2="93571"/>
                        <a14:foregroundMark x1="86076" y1="95357" x2="86076" y2="95357"/>
                        <a14:foregroundMark x1="92405" y1="88571" x2="92405" y2="88571"/>
                        <a14:foregroundMark x1="57806" y1="8214" x2="57806" y2="8214"/>
                        <a14:foregroundMark x1="58228" y1="8571" x2="58228" y2="8571"/>
                        <a14:foregroundMark x1="53165" y1="9643" x2="53165" y2="9643"/>
                        <a14:foregroundMark x1="59072" y1="9286" x2="59072" y2="9286"/>
                        <a14:foregroundMark x1="61603" y1="10714" x2="61603" y2="10714"/>
                        <a14:foregroundMark x1="61603" y1="10714" x2="61603" y2="10714"/>
                        <a14:foregroundMark x1="61603" y1="10714" x2="61603" y2="10714"/>
                        <a14:foregroundMark x1="61603" y1="10714" x2="61603" y2="10714"/>
                        <a14:foregroundMark x1="61603" y1="10714" x2="61603" y2="10714"/>
                        <a14:foregroundMark x1="61181" y1="10357" x2="59916" y2="10357"/>
                        <a14:foregroundMark x1="59916" y1="10357" x2="59916" y2="10357"/>
                        <a14:foregroundMark x1="58650" y1="9286" x2="58650" y2="9286"/>
                        <a14:foregroundMark x1="53165" y1="8214" x2="53165" y2="8214"/>
                        <a14:foregroundMark x1="53586" y1="10000" x2="53586" y2="10000"/>
                        <a14:foregroundMark x1="34599" y1="3929" x2="34599" y2="3929"/>
                        <a14:foregroundMark x1="34599" y1="3929" x2="34599" y2="3929"/>
                        <a14:foregroundMark x1="29114" y1="3929" x2="29114" y2="3929"/>
                        <a14:backgroundMark x1="9705" y1="82500" x2="9705" y2="82500"/>
                        <a14:backgroundMark x1="9705" y1="71429" x2="9705" y2="71429"/>
                        <a14:backgroundMark x1="74684" y1="92500" x2="74684" y2="92500"/>
                        <a14:backgroundMark x1="74262" y1="93214" x2="74262" y2="93214"/>
                        <a14:backgroundMark x1="73840" y1="92143" x2="73840" y2="92143"/>
                        <a14:backgroundMark x1="75105" y1="93571" x2="75105" y2="93571"/>
                        <a14:backgroundMark x1="9283" y1="71071" x2="9283" y2="71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812" y="36925"/>
            <a:ext cx="914483" cy="1080402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2E5D465-7ABD-402D-A8F0-C6692C40DEE7}"/>
              </a:ext>
            </a:extLst>
          </p:cNvPr>
          <p:cNvSpPr txBox="1"/>
          <p:nvPr/>
        </p:nvSpPr>
        <p:spPr>
          <a:xfrm>
            <a:off x="1335024" y="1737360"/>
            <a:ext cx="8741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latin typeface="Arial Black" panose="020B0A04020102020204" pitchFamily="34" charset="0"/>
              </a:rPr>
              <a:t>  De rol van de scheidsrechter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CB17E736-58F6-4876-9CA7-B48127B76663}"/>
              </a:ext>
            </a:extLst>
          </p:cNvPr>
          <p:cNvSpPr txBox="1"/>
          <p:nvPr/>
        </p:nvSpPr>
        <p:spPr>
          <a:xfrm>
            <a:off x="941832" y="2499448"/>
            <a:ext cx="3675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 Black" panose="020B0A04020102020204" pitchFamily="34" charset="0"/>
              </a:rPr>
              <a:t>Veiligheid van de spelers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E15B63F-764D-4E02-BA92-1EDD344B5626}"/>
              </a:ext>
            </a:extLst>
          </p:cNvPr>
          <p:cNvSpPr txBox="1"/>
          <p:nvPr/>
        </p:nvSpPr>
        <p:spPr>
          <a:xfrm>
            <a:off x="941832" y="4133788"/>
            <a:ext cx="8581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 Black" panose="020B0A04020102020204" pitchFamily="34" charset="0"/>
              </a:rPr>
              <a:t>De wedstrijd eerlijk en fair voor beide teams laten verlopen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15767F7-2120-4E65-940E-DD23AEF9ADA0}"/>
              </a:ext>
            </a:extLst>
          </p:cNvPr>
          <p:cNvSpPr txBox="1"/>
          <p:nvPr/>
        </p:nvSpPr>
        <p:spPr>
          <a:xfrm>
            <a:off x="2221992" y="2905322"/>
            <a:ext cx="1043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 Black" panose="020B0A04020102020204" pitchFamily="34" charset="0"/>
              </a:rPr>
              <a:t>Hoe  ?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7A259DB0-9033-4FA8-844B-4A54774E3493}"/>
              </a:ext>
            </a:extLst>
          </p:cNvPr>
          <p:cNvSpPr txBox="1"/>
          <p:nvPr/>
        </p:nvSpPr>
        <p:spPr>
          <a:xfrm>
            <a:off x="3265305" y="2921265"/>
            <a:ext cx="5843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 Black" panose="020B0A04020102020204" pitchFamily="34" charset="0"/>
              </a:rPr>
              <a:t>Let op overtredingen en </a:t>
            </a:r>
            <a:r>
              <a:rPr lang="nl-NL" dirty="0">
                <a:solidFill>
                  <a:srgbClr val="FF0000"/>
                </a:solidFill>
                <a:latin typeface="Arial Black" panose="020B0A04020102020204" pitchFamily="34" charset="0"/>
              </a:rPr>
              <a:t>roekeloze</a:t>
            </a:r>
            <a:r>
              <a:rPr lang="nl-NL" dirty="0">
                <a:latin typeface="Arial Black" panose="020B0A04020102020204" pitchFamily="34" charset="0"/>
              </a:rPr>
              <a:t> acties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56D323B4-14A4-4AEA-AA69-97BAD0617B21}"/>
              </a:ext>
            </a:extLst>
          </p:cNvPr>
          <p:cNvSpPr txBox="1"/>
          <p:nvPr/>
        </p:nvSpPr>
        <p:spPr>
          <a:xfrm>
            <a:off x="4092846" y="3274654"/>
            <a:ext cx="5175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 Black" panose="020B0A04020102020204" pitchFamily="34" charset="0"/>
              </a:rPr>
              <a:t>U9 en U11 spelers mogen </a:t>
            </a:r>
            <a:r>
              <a:rPr lang="nl-NL" dirty="0">
                <a:solidFill>
                  <a:srgbClr val="FF0000"/>
                </a:solidFill>
                <a:latin typeface="Arial Black" panose="020B0A04020102020204" pitchFamily="34" charset="0"/>
              </a:rPr>
              <a:t>niet checken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3382FEFF-4B65-49F8-AD7E-2E0C8FB4E2AE}"/>
              </a:ext>
            </a:extLst>
          </p:cNvPr>
          <p:cNvSpPr txBox="1"/>
          <p:nvPr/>
        </p:nvSpPr>
        <p:spPr>
          <a:xfrm>
            <a:off x="941832" y="5366651"/>
            <a:ext cx="944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 Black" panose="020B0A04020102020204" pitchFamily="34" charset="0"/>
              </a:rPr>
              <a:t>Tempo in de wedstrijd houden,  spelonderbrekingen zo kort mogelijk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7BD34C8B-1F5C-4549-A482-6739305CD737}"/>
              </a:ext>
            </a:extLst>
          </p:cNvPr>
          <p:cNvSpPr txBox="1"/>
          <p:nvPr/>
        </p:nvSpPr>
        <p:spPr>
          <a:xfrm>
            <a:off x="2304288" y="4539662"/>
            <a:ext cx="1014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 Black" panose="020B0A04020102020204" pitchFamily="34" charset="0"/>
              </a:rPr>
              <a:t>Hoe ?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DFC58DC2-2F8C-493A-89AA-E1887B359CA9}"/>
              </a:ext>
            </a:extLst>
          </p:cNvPr>
          <p:cNvSpPr txBox="1"/>
          <p:nvPr/>
        </p:nvSpPr>
        <p:spPr>
          <a:xfrm>
            <a:off x="2313432" y="5840584"/>
            <a:ext cx="961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 Black" panose="020B0A04020102020204" pitchFamily="34" charset="0"/>
              </a:rPr>
              <a:t>Hoe ?</a:t>
            </a:r>
            <a:r>
              <a:rPr lang="nl-NL" dirty="0">
                <a:latin typeface="Jersey Sharp" panose="02000500000000000000" pitchFamily="2" charset="0"/>
              </a:rPr>
              <a:t> 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4FADBC97-814E-4DAA-85AF-F2E4CA1A0BD8}"/>
              </a:ext>
            </a:extLst>
          </p:cNvPr>
          <p:cNvSpPr txBox="1"/>
          <p:nvPr/>
        </p:nvSpPr>
        <p:spPr>
          <a:xfrm>
            <a:off x="3319272" y="4555605"/>
            <a:ext cx="6775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 Black" panose="020B0A04020102020204" pitchFamily="34" charset="0"/>
              </a:rPr>
              <a:t>Zie en reageer op overtredingen van </a:t>
            </a:r>
            <a:r>
              <a:rPr lang="nl-NL" dirty="0">
                <a:solidFill>
                  <a:srgbClr val="FF0000"/>
                </a:solidFill>
                <a:latin typeface="Arial Black" panose="020B0A04020102020204" pitchFamily="34" charset="0"/>
              </a:rPr>
              <a:t>beide</a:t>
            </a:r>
            <a:r>
              <a:rPr lang="nl-NL" dirty="0">
                <a:latin typeface="Arial Black" panose="020B0A04020102020204" pitchFamily="34" charset="0"/>
              </a:rPr>
              <a:t> Teams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D654099D-8732-4E2B-8E95-65B6D4B0EC66}"/>
              </a:ext>
            </a:extLst>
          </p:cNvPr>
          <p:cNvSpPr txBox="1"/>
          <p:nvPr/>
        </p:nvSpPr>
        <p:spPr>
          <a:xfrm>
            <a:off x="3803904" y="4906314"/>
            <a:ext cx="6858000" cy="366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 Black" panose="020B0A04020102020204" pitchFamily="34" charset="0"/>
              </a:rPr>
              <a:t>Breng de puck op </a:t>
            </a:r>
            <a:r>
              <a:rPr lang="nl-NL" dirty="0">
                <a:solidFill>
                  <a:srgbClr val="FF0000"/>
                </a:solidFill>
                <a:latin typeface="Arial Black" panose="020B0A04020102020204" pitchFamily="34" charset="0"/>
              </a:rPr>
              <a:t>eerlijke </a:t>
            </a:r>
            <a:r>
              <a:rPr lang="nl-NL" dirty="0">
                <a:latin typeface="Arial Black" panose="020B0A04020102020204" pitchFamily="34" charset="0"/>
              </a:rPr>
              <a:t> wijze terug in het spel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9AF2B914-F335-47D3-9B09-F72B66284542}"/>
              </a:ext>
            </a:extLst>
          </p:cNvPr>
          <p:cNvSpPr txBox="1"/>
          <p:nvPr/>
        </p:nvSpPr>
        <p:spPr>
          <a:xfrm>
            <a:off x="3374136" y="5811570"/>
            <a:ext cx="7699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 Black" panose="020B0A04020102020204" pitchFamily="34" charset="0"/>
              </a:rPr>
              <a:t>Breng de puck weer </a:t>
            </a:r>
            <a:r>
              <a:rPr lang="nl-NL" dirty="0">
                <a:solidFill>
                  <a:srgbClr val="FF0000"/>
                </a:solidFill>
                <a:latin typeface="Arial Black" panose="020B0A04020102020204" pitchFamily="34" charset="0"/>
              </a:rPr>
              <a:t>snel</a:t>
            </a:r>
            <a:r>
              <a:rPr lang="nl-NL" dirty="0">
                <a:latin typeface="Arial Black" panose="020B0A04020102020204" pitchFamily="34" charset="0"/>
              </a:rPr>
              <a:t> in het spel, de tijd loopt door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8CCCAB0C-1191-4C3C-8A13-A86EB965B782}"/>
              </a:ext>
            </a:extLst>
          </p:cNvPr>
          <p:cNvSpPr txBox="1"/>
          <p:nvPr/>
        </p:nvSpPr>
        <p:spPr>
          <a:xfrm>
            <a:off x="4535424" y="3646246"/>
            <a:ext cx="5175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 Black" panose="020B0A04020102020204" pitchFamily="34" charset="0"/>
              </a:rPr>
              <a:t>Er mag </a:t>
            </a:r>
            <a:r>
              <a:rPr lang="nl-NL" dirty="0">
                <a:solidFill>
                  <a:srgbClr val="FF0000"/>
                </a:solidFill>
                <a:latin typeface="Arial Black" panose="020B0A04020102020204" pitchFamily="34" charset="0"/>
              </a:rPr>
              <a:t>geen Slapshot </a:t>
            </a:r>
            <a:r>
              <a:rPr lang="nl-NL" dirty="0">
                <a:latin typeface="Arial Black" panose="020B0A04020102020204" pitchFamily="34" charset="0"/>
              </a:rPr>
              <a:t>gegeven worden</a:t>
            </a:r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7188BEB7-B8C5-4914-8017-6F7263FBE4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696"/>
            <a:ext cx="1047705" cy="1355643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25E117B9-D0A4-4EDB-AB35-BED9426D94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05" y="36923"/>
            <a:ext cx="1172652" cy="108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201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2" grpId="0"/>
      <p:bldP spid="13" grpId="0"/>
      <p:bldP spid="14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83818C2E-3AD0-4FF6-8918-F19B99C26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" y="-127112"/>
            <a:ext cx="12192000" cy="698460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CE8A73E-9D3C-4D5C-8C19-C635C8C9A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035" y="0"/>
            <a:ext cx="2475896" cy="168687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68766E51-C725-445C-96A0-0C82D6C1EC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29" b="96786" l="5063" r="94093">
                        <a14:foregroundMark x1="23629" y1="16071" x2="23629" y2="16071"/>
                        <a14:foregroundMark x1="29114" y1="6071" x2="29114" y2="6071"/>
                        <a14:foregroundMark x1="57806" y1="8214" x2="57806" y2="8214"/>
                        <a14:foregroundMark x1="25738" y1="35357" x2="25738" y2="35357"/>
                        <a14:foregroundMark x1="37975" y1="37143" x2="37975" y2="37143"/>
                        <a14:foregroundMark x1="44304" y1="42500" x2="44304" y2="42500"/>
                        <a14:foregroundMark x1="50211" y1="48214" x2="50211" y2="48214"/>
                        <a14:foregroundMark x1="7595" y1="59286" x2="7595" y2="59286"/>
                        <a14:foregroundMark x1="7595" y1="59643" x2="7595" y2="59643"/>
                        <a14:foregroundMark x1="7173" y1="59643" x2="7173" y2="59643"/>
                        <a14:foregroundMark x1="6751" y1="59643" x2="6751" y2="59643"/>
                        <a14:foregroundMark x1="6751" y1="59643" x2="6751" y2="59643"/>
                        <a14:foregroundMark x1="6751" y1="59643" x2="6751" y2="59643"/>
                        <a14:foregroundMark x1="7595" y1="63571" x2="7595" y2="63571"/>
                        <a14:foregroundMark x1="7595" y1="63571" x2="7595" y2="64643"/>
                        <a14:foregroundMark x1="7173" y1="67143" x2="7173" y2="68214"/>
                        <a14:foregroundMark x1="7173" y1="68571" x2="8017" y2="70000"/>
                        <a14:foregroundMark x1="8861" y1="71071" x2="8861" y2="71071"/>
                        <a14:foregroundMark x1="19831" y1="71071" x2="19831" y2="71071"/>
                        <a14:foregroundMark x1="32911" y1="70357" x2="32911" y2="70357"/>
                        <a14:foregroundMark x1="42616" y1="69643" x2="42616" y2="69643"/>
                        <a14:foregroundMark x1="56962" y1="70357" x2="56962" y2="70357"/>
                        <a14:foregroundMark x1="67089" y1="71071" x2="67089" y2="71071"/>
                        <a14:foregroundMark x1="83122" y1="65714" x2="83122" y2="65714"/>
                        <a14:foregroundMark x1="94093" y1="66786" x2="94093" y2="66786"/>
                        <a14:foregroundMark x1="10549" y1="86071" x2="10549" y2="86071"/>
                        <a14:foregroundMark x1="12236" y1="88214" x2="12236" y2="88214"/>
                        <a14:foregroundMark x1="15190" y1="92857" x2="15190" y2="92857"/>
                        <a14:foregroundMark x1="8861" y1="96786" x2="8861" y2="96786"/>
                        <a14:foregroundMark x1="22785" y1="90000" x2="22785" y2="90000"/>
                        <a14:foregroundMark x1="26160" y1="88929" x2="26160" y2="88929"/>
                        <a14:foregroundMark x1="31224" y1="87500" x2="31224" y2="87500"/>
                        <a14:foregroundMark x1="31646" y1="83929" x2="30802" y2="83571"/>
                        <a14:foregroundMark x1="36287" y1="87500" x2="36287" y2="87500"/>
                        <a14:foregroundMark x1="36709" y1="85000" x2="36709" y2="85000"/>
                        <a14:foregroundMark x1="37553" y1="93929" x2="37553" y2="93929"/>
                        <a14:foregroundMark x1="39241" y1="95714" x2="39241" y2="95714"/>
                        <a14:foregroundMark x1="58650" y1="95000" x2="58650" y2="95000"/>
                        <a14:foregroundMark x1="73539" y1="92143" x2="71730" y2="90357"/>
                        <a14:foregroundMark x1="73900" y1="92500" x2="73539" y2="92143"/>
                        <a14:foregroundMark x1="74623" y1="93214" x2="73900" y2="92500"/>
                        <a14:foregroundMark x1="74984" y1="93571" x2="74623" y2="93214"/>
                        <a14:foregroundMark x1="76793" y1="95357" x2="74984" y2="93571"/>
                        <a14:foregroundMark x1="86076" y1="95357" x2="86076" y2="95357"/>
                        <a14:foregroundMark x1="92405" y1="88571" x2="92405" y2="88571"/>
                        <a14:foregroundMark x1="57806" y1="8214" x2="57806" y2="8214"/>
                        <a14:foregroundMark x1="58228" y1="8571" x2="58228" y2="8571"/>
                        <a14:foregroundMark x1="53165" y1="9643" x2="53165" y2="9643"/>
                        <a14:foregroundMark x1="59072" y1="9286" x2="59072" y2="9286"/>
                        <a14:foregroundMark x1="61603" y1="10714" x2="61603" y2="10714"/>
                        <a14:foregroundMark x1="61603" y1="10714" x2="61603" y2="10714"/>
                        <a14:foregroundMark x1="61603" y1="10714" x2="61603" y2="10714"/>
                        <a14:foregroundMark x1="61603" y1="10714" x2="61603" y2="10714"/>
                        <a14:foregroundMark x1="61603" y1="10714" x2="61603" y2="10714"/>
                        <a14:foregroundMark x1="61181" y1="10357" x2="59916" y2="10357"/>
                        <a14:foregroundMark x1="59916" y1="10357" x2="59916" y2="10357"/>
                        <a14:foregroundMark x1="58650" y1="9286" x2="58650" y2="9286"/>
                        <a14:foregroundMark x1="53165" y1="8214" x2="53165" y2="8214"/>
                        <a14:foregroundMark x1="53586" y1="10000" x2="53586" y2="10000"/>
                        <a14:foregroundMark x1="34599" y1="3929" x2="34599" y2="3929"/>
                        <a14:foregroundMark x1="34599" y1="3929" x2="34599" y2="3929"/>
                        <a14:foregroundMark x1="29114" y1="3929" x2="29114" y2="3929"/>
                        <a14:backgroundMark x1="9705" y1="82500" x2="9705" y2="82500"/>
                        <a14:backgroundMark x1="9705" y1="71429" x2="9705" y2="71429"/>
                        <a14:backgroundMark x1="74684" y1="92500" x2="74684" y2="92500"/>
                        <a14:backgroundMark x1="74262" y1="93214" x2="74262" y2="93214"/>
                        <a14:backgroundMark x1="73840" y1="92143" x2="73840" y2="92143"/>
                        <a14:backgroundMark x1="75105" y1="93571" x2="75105" y2="93571"/>
                        <a14:backgroundMark x1="9283" y1="71071" x2="9283" y2="71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812" y="36925"/>
            <a:ext cx="914483" cy="108040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B804CBC-03BE-4C77-B4F8-D56A2CBD41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833" y="4400652"/>
            <a:ext cx="2388359" cy="238369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5939D6F0-B639-4489-B217-BF529ACA8B80}"/>
              </a:ext>
            </a:extLst>
          </p:cNvPr>
          <p:cNvSpPr txBox="1"/>
          <p:nvPr/>
        </p:nvSpPr>
        <p:spPr>
          <a:xfrm>
            <a:off x="1280160" y="1783080"/>
            <a:ext cx="937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latin typeface="Arial Black" panose="020B0A04020102020204" pitchFamily="34" charset="0"/>
              </a:rPr>
              <a:t>   Face-offs en spelhervattingen</a:t>
            </a:r>
            <a:r>
              <a:rPr lang="nl-NL" sz="4000" dirty="0">
                <a:latin typeface="Jersey Sharp" panose="02000500000000000000" pitchFamily="2" charset="0"/>
              </a:rPr>
              <a:t>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FBBB0C8-DAF2-4026-A655-31D2090D863A}"/>
              </a:ext>
            </a:extLst>
          </p:cNvPr>
          <p:cNvSpPr txBox="1"/>
          <p:nvPr/>
        </p:nvSpPr>
        <p:spPr>
          <a:xfrm>
            <a:off x="1801368" y="2515600"/>
            <a:ext cx="8385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 Black" panose="020B0A04020102020204" pitchFamily="34" charset="0"/>
              </a:rPr>
              <a:t>Wanneer neem je  een Face-off en waar wordt deze genomen  ?</a:t>
            </a:r>
            <a:r>
              <a:rPr lang="nl-NL" dirty="0">
                <a:latin typeface="Jersey Sharp" panose="02000500000000000000" pitchFamily="2" charset="0"/>
              </a:rPr>
              <a:t>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653259E-5DB5-49C1-A3B6-41B4ABD53095}"/>
              </a:ext>
            </a:extLst>
          </p:cNvPr>
          <p:cNvSpPr txBox="1"/>
          <p:nvPr/>
        </p:nvSpPr>
        <p:spPr>
          <a:xfrm>
            <a:off x="349423" y="2940091"/>
            <a:ext cx="4112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 Black" panose="020B0A04020102020204" pitchFamily="34" charset="0"/>
              </a:rPr>
              <a:t>Bij aanvang van de wedstrijd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D887609-489C-43D3-8A74-130F38C2EF69}"/>
              </a:ext>
            </a:extLst>
          </p:cNvPr>
          <p:cNvSpPr txBox="1"/>
          <p:nvPr/>
        </p:nvSpPr>
        <p:spPr>
          <a:xfrm>
            <a:off x="5195743" y="2988302"/>
            <a:ext cx="3271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 Black" panose="020B0A04020102020204" pitchFamily="34" charset="0"/>
              </a:rPr>
              <a:t>Na elk wisselsignaal</a:t>
            </a:r>
            <a:r>
              <a:rPr lang="nl-NL" dirty="0">
                <a:latin typeface="Jersey Sharp" panose="02000500000000000000" pitchFamily="2" charset="0"/>
              </a:rPr>
              <a:t> 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F018F73-929E-4755-BFFA-303ECE018200}"/>
              </a:ext>
            </a:extLst>
          </p:cNvPr>
          <p:cNvSpPr txBox="1"/>
          <p:nvPr/>
        </p:nvSpPr>
        <p:spPr>
          <a:xfrm>
            <a:off x="9528048" y="3000879"/>
            <a:ext cx="3822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 Black" panose="020B0A04020102020204" pitchFamily="34" charset="0"/>
              </a:rPr>
              <a:t>Na een doelpunt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9B7B3C79-20A1-48CE-8835-A67609065FAD}"/>
              </a:ext>
            </a:extLst>
          </p:cNvPr>
          <p:cNvSpPr txBox="1"/>
          <p:nvPr/>
        </p:nvSpPr>
        <p:spPr>
          <a:xfrm>
            <a:off x="466344" y="3415284"/>
            <a:ext cx="11167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 Black" panose="020B0A04020102020204" pitchFamily="34" charset="0"/>
              </a:rPr>
              <a:t>Al deze face-offs worden genomen op het </a:t>
            </a:r>
            <a:r>
              <a:rPr lang="nl-NL" dirty="0">
                <a:solidFill>
                  <a:srgbClr val="C00000"/>
                </a:solidFill>
                <a:latin typeface="Arial Black" panose="020B0A04020102020204" pitchFamily="34" charset="0"/>
              </a:rPr>
              <a:t>denkbeeldige</a:t>
            </a:r>
            <a:r>
              <a:rPr lang="nl-NL" dirty="0">
                <a:latin typeface="Arial Black" panose="020B0A04020102020204" pitchFamily="34" charset="0"/>
              </a:rPr>
              <a:t> midden van het speelveld !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4BDA4701-7B71-444D-9294-3A1F526C51D0}"/>
              </a:ext>
            </a:extLst>
          </p:cNvPr>
          <p:cNvSpPr txBox="1"/>
          <p:nvPr/>
        </p:nvSpPr>
        <p:spPr>
          <a:xfrm>
            <a:off x="3017520" y="3829689"/>
            <a:ext cx="5963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 Black" panose="020B0A04020102020204" pitchFamily="34" charset="0"/>
              </a:rPr>
              <a:t>Wanneer wordt de puck in de hoek gegooid ?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EAF73F54-08E3-4A7E-9A5D-F86FED7C2F0A}"/>
              </a:ext>
            </a:extLst>
          </p:cNvPr>
          <p:cNvSpPr txBox="1"/>
          <p:nvPr/>
        </p:nvSpPr>
        <p:spPr>
          <a:xfrm>
            <a:off x="824738" y="4250616"/>
            <a:ext cx="4143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Arial Black" panose="020B0A04020102020204" pitchFamily="34" charset="0"/>
              </a:rPr>
              <a:t>        Als de goalie de puck pakt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B977E0F8-D67C-40C1-8FC8-8AEC438BB23F}"/>
              </a:ext>
            </a:extLst>
          </p:cNvPr>
          <p:cNvSpPr txBox="1"/>
          <p:nvPr/>
        </p:nvSpPr>
        <p:spPr>
          <a:xfrm>
            <a:off x="7343803" y="4250616"/>
            <a:ext cx="2943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 Black" panose="020B0A04020102020204" pitchFamily="34" charset="0"/>
              </a:rPr>
              <a:t>Na een overtreding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D019609F-1D6C-4920-B334-94AB8D2F23A5}"/>
              </a:ext>
            </a:extLst>
          </p:cNvPr>
          <p:cNvSpPr txBox="1"/>
          <p:nvPr/>
        </p:nvSpPr>
        <p:spPr>
          <a:xfrm>
            <a:off x="614599" y="4804614"/>
            <a:ext cx="8686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 Black" panose="020B0A04020102020204" pitchFamily="34" charset="0"/>
              </a:rPr>
              <a:t>Wat nu als de puck buiten het speelveld gaat of onder de bank ?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0D43815D-3ED8-4631-AFFC-E4F38D035462}"/>
              </a:ext>
            </a:extLst>
          </p:cNvPr>
          <p:cNvSpPr txBox="1"/>
          <p:nvPr/>
        </p:nvSpPr>
        <p:spPr>
          <a:xfrm>
            <a:off x="1873753" y="5233123"/>
            <a:ext cx="7498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 Black" panose="020B0A04020102020204" pitchFamily="34" charset="0"/>
              </a:rPr>
              <a:t>In dat geval gooi je de puck in daar waar het spel was.</a:t>
            </a:r>
            <a:r>
              <a:rPr lang="nl-NL" dirty="0">
                <a:latin typeface="Jersey Sharp" panose="02000500000000000000" pitchFamily="2" charset="0"/>
              </a:rPr>
              <a:t> 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4095E7AF-57D5-41E1-A6BE-9F05FA603945}"/>
              </a:ext>
            </a:extLst>
          </p:cNvPr>
          <p:cNvSpPr txBox="1"/>
          <p:nvPr/>
        </p:nvSpPr>
        <p:spPr>
          <a:xfrm>
            <a:off x="3995928" y="5723113"/>
            <a:ext cx="5074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 Black" panose="020B0A04020102020204" pitchFamily="34" charset="0"/>
              </a:rPr>
              <a:t>Gooi de puck altijd </a:t>
            </a:r>
            <a:r>
              <a:rPr lang="nl-NL" dirty="0">
                <a:solidFill>
                  <a:srgbClr val="C00000"/>
                </a:solidFill>
                <a:latin typeface="Arial Black" panose="020B0A04020102020204" pitchFamily="34" charset="0"/>
              </a:rPr>
              <a:t>laag</a:t>
            </a:r>
            <a:r>
              <a:rPr lang="nl-NL" dirty="0">
                <a:latin typeface="Arial Black" panose="020B0A04020102020204" pitchFamily="34" charset="0"/>
              </a:rPr>
              <a:t> over het ijs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F5E7644E-6C5C-4653-AE01-2D0D9E10828A}"/>
              </a:ext>
            </a:extLst>
          </p:cNvPr>
          <p:cNvSpPr txBox="1"/>
          <p:nvPr/>
        </p:nvSpPr>
        <p:spPr>
          <a:xfrm>
            <a:off x="1272967" y="6156453"/>
            <a:ext cx="600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 Black" panose="020B0A04020102020204" pitchFamily="34" charset="0"/>
              </a:rPr>
              <a:t>Breng de puck </a:t>
            </a:r>
            <a:r>
              <a:rPr lang="nl-NL" dirty="0">
                <a:solidFill>
                  <a:srgbClr val="C00000"/>
                </a:solidFill>
                <a:latin typeface="Arial Black" panose="020B0A04020102020204" pitchFamily="34" charset="0"/>
              </a:rPr>
              <a:t>onpartijdig</a:t>
            </a:r>
            <a:r>
              <a:rPr lang="nl-NL" dirty="0">
                <a:latin typeface="Arial Black" panose="020B0A04020102020204" pitchFamily="34" charset="0"/>
              </a:rPr>
              <a:t> terug in het spel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09C2417B-AAFE-4A36-B096-40129B566B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696"/>
            <a:ext cx="1047705" cy="1355643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81F5987E-1E99-4FE5-889F-71C4D16A51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05" y="36923"/>
            <a:ext cx="1172652" cy="108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230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83818C2E-3AD0-4FF6-8918-F19B99C26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303"/>
            <a:ext cx="12192000" cy="698460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CE8A73E-9D3C-4D5C-8C19-C635C8C9A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315" y="0"/>
            <a:ext cx="2475896" cy="168687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68766E51-C725-445C-96A0-0C82D6C1EC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29" b="96786" l="5063" r="94093">
                        <a14:foregroundMark x1="23629" y1="16071" x2="23629" y2="16071"/>
                        <a14:foregroundMark x1="29114" y1="6071" x2="29114" y2="6071"/>
                        <a14:foregroundMark x1="57806" y1="8214" x2="57806" y2="8214"/>
                        <a14:foregroundMark x1="25738" y1="35357" x2="25738" y2="35357"/>
                        <a14:foregroundMark x1="37975" y1="37143" x2="37975" y2="37143"/>
                        <a14:foregroundMark x1="44304" y1="42500" x2="44304" y2="42500"/>
                        <a14:foregroundMark x1="50211" y1="48214" x2="50211" y2="48214"/>
                        <a14:foregroundMark x1="7595" y1="59286" x2="7595" y2="59286"/>
                        <a14:foregroundMark x1="7595" y1="59643" x2="7595" y2="59643"/>
                        <a14:foregroundMark x1="7173" y1="59643" x2="7173" y2="59643"/>
                        <a14:foregroundMark x1="6751" y1="59643" x2="6751" y2="59643"/>
                        <a14:foregroundMark x1="6751" y1="59643" x2="6751" y2="59643"/>
                        <a14:foregroundMark x1="6751" y1="59643" x2="6751" y2="59643"/>
                        <a14:foregroundMark x1="7595" y1="63571" x2="7595" y2="63571"/>
                        <a14:foregroundMark x1="7595" y1="63571" x2="7595" y2="64643"/>
                        <a14:foregroundMark x1="7173" y1="67143" x2="7173" y2="68214"/>
                        <a14:foregroundMark x1="7173" y1="68571" x2="8017" y2="70000"/>
                        <a14:foregroundMark x1="8861" y1="71071" x2="8861" y2="71071"/>
                        <a14:foregroundMark x1="19831" y1="71071" x2="19831" y2="71071"/>
                        <a14:foregroundMark x1="32911" y1="70357" x2="32911" y2="70357"/>
                        <a14:foregroundMark x1="42616" y1="69643" x2="42616" y2="69643"/>
                        <a14:foregroundMark x1="56962" y1="70357" x2="56962" y2="70357"/>
                        <a14:foregroundMark x1="67089" y1="71071" x2="67089" y2="71071"/>
                        <a14:foregroundMark x1="83122" y1="65714" x2="83122" y2="65714"/>
                        <a14:foregroundMark x1="94093" y1="66786" x2="94093" y2="66786"/>
                        <a14:foregroundMark x1="10549" y1="86071" x2="10549" y2="86071"/>
                        <a14:foregroundMark x1="12236" y1="88214" x2="12236" y2="88214"/>
                        <a14:foregroundMark x1="15190" y1="92857" x2="15190" y2="92857"/>
                        <a14:foregroundMark x1="8861" y1="96786" x2="8861" y2="96786"/>
                        <a14:foregroundMark x1="22785" y1="90000" x2="22785" y2="90000"/>
                        <a14:foregroundMark x1="26160" y1="88929" x2="26160" y2="88929"/>
                        <a14:foregroundMark x1="31224" y1="87500" x2="31224" y2="87500"/>
                        <a14:foregroundMark x1="31646" y1="83929" x2="30802" y2="83571"/>
                        <a14:foregroundMark x1="36287" y1="87500" x2="36287" y2="87500"/>
                        <a14:foregroundMark x1="36709" y1="85000" x2="36709" y2="85000"/>
                        <a14:foregroundMark x1="37553" y1="93929" x2="37553" y2="93929"/>
                        <a14:foregroundMark x1="39241" y1="95714" x2="39241" y2="95714"/>
                        <a14:foregroundMark x1="58650" y1="95000" x2="58650" y2="95000"/>
                        <a14:foregroundMark x1="73539" y1="92143" x2="71730" y2="90357"/>
                        <a14:foregroundMark x1="73900" y1="92500" x2="73539" y2="92143"/>
                        <a14:foregroundMark x1="74623" y1="93214" x2="73900" y2="92500"/>
                        <a14:foregroundMark x1="74984" y1="93571" x2="74623" y2="93214"/>
                        <a14:foregroundMark x1="76793" y1="95357" x2="74984" y2="93571"/>
                        <a14:foregroundMark x1="86076" y1="95357" x2="86076" y2="95357"/>
                        <a14:foregroundMark x1="92405" y1="88571" x2="92405" y2="88571"/>
                        <a14:foregroundMark x1="57806" y1="8214" x2="57806" y2="8214"/>
                        <a14:foregroundMark x1="58228" y1="8571" x2="58228" y2="8571"/>
                        <a14:foregroundMark x1="53165" y1="9643" x2="53165" y2="9643"/>
                        <a14:foregroundMark x1="59072" y1="9286" x2="59072" y2="9286"/>
                        <a14:foregroundMark x1="61603" y1="10714" x2="61603" y2="10714"/>
                        <a14:foregroundMark x1="61603" y1="10714" x2="61603" y2="10714"/>
                        <a14:foregroundMark x1="61603" y1="10714" x2="61603" y2="10714"/>
                        <a14:foregroundMark x1="61603" y1="10714" x2="61603" y2="10714"/>
                        <a14:foregroundMark x1="61603" y1="10714" x2="61603" y2="10714"/>
                        <a14:foregroundMark x1="61181" y1="10357" x2="59916" y2="10357"/>
                        <a14:foregroundMark x1="59916" y1="10357" x2="59916" y2="10357"/>
                        <a14:foregroundMark x1="58650" y1="9286" x2="58650" y2="9286"/>
                        <a14:foregroundMark x1="53165" y1="8214" x2="53165" y2="8214"/>
                        <a14:foregroundMark x1="53586" y1="10000" x2="53586" y2="10000"/>
                        <a14:foregroundMark x1="34599" y1="3929" x2="34599" y2="3929"/>
                        <a14:foregroundMark x1="34599" y1="3929" x2="34599" y2="3929"/>
                        <a14:foregroundMark x1="29114" y1="3929" x2="29114" y2="3929"/>
                        <a14:backgroundMark x1="9705" y1="82500" x2="9705" y2="82500"/>
                        <a14:backgroundMark x1="9705" y1="71429" x2="9705" y2="71429"/>
                        <a14:backgroundMark x1="74684" y1="92500" x2="74684" y2="92500"/>
                        <a14:backgroundMark x1="74262" y1="93214" x2="74262" y2="93214"/>
                        <a14:backgroundMark x1="73840" y1="92143" x2="73840" y2="92143"/>
                        <a14:backgroundMark x1="75105" y1="93571" x2="75105" y2="93571"/>
                        <a14:backgroundMark x1="9283" y1="71071" x2="9283" y2="71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812" y="36925"/>
            <a:ext cx="914483" cy="1080402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71966CA-73B2-487B-AC6B-112CE74E5B72}"/>
              </a:ext>
            </a:extLst>
          </p:cNvPr>
          <p:cNvSpPr txBox="1"/>
          <p:nvPr/>
        </p:nvSpPr>
        <p:spPr>
          <a:xfrm>
            <a:off x="1773936" y="1600200"/>
            <a:ext cx="8211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latin typeface="Arial Black" panose="020B0A04020102020204" pitchFamily="34" charset="0"/>
              </a:rPr>
              <a:t>   Overtredingen en straffen</a:t>
            </a:r>
            <a:r>
              <a:rPr lang="nl-NL" sz="4000" dirty="0">
                <a:latin typeface="Jersey Sharp" panose="02000500000000000000" pitchFamily="2" charset="0"/>
              </a:rPr>
              <a:t>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21D4F72-A848-4378-8C7C-7CF212DF68B8}"/>
              </a:ext>
            </a:extLst>
          </p:cNvPr>
          <p:cNvSpPr txBox="1"/>
          <p:nvPr/>
        </p:nvSpPr>
        <p:spPr>
          <a:xfrm>
            <a:off x="3209545" y="2249650"/>
            <a:ext cx="5422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 Black" panose="020B0A04020102020204" pitchFamily="34" charset="0"/>
              </a:rPr>
              <a:t>Bij de U9 worden geen straffen gegeven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9EF88B3-4E1B-4CD8-BD23-429415AF80B7}"/>
              </a:ext>
            </a:extLst>
          </p:cNvPr>
          <p:cNvSpPr txBox="1"/>
          <p:nvPr/>
        </p:nvSpPr>
        <p:spPr>
          <a:xfrm>
            <a:off x="740665" y="2609838"/>
            <a:ext cx="10451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latin typeface="Arial Black" panose="020B0A04020102020204" pitchFamily="34" charset="0"/>
              </a:rPr>
              <a:t>Een speler die een overtreding maakt wordt aangesproken en de coach wordt op de hoogte gebracht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72D8C77-6919-4BB1-A354-DD254665CF5B}"/>
              </a:ext>
            </a:extLst>
          </p:cNvPr>
          <p:cNvSpPr txBox="1"/>
          <p:nvPr/>
        </p:nvSpPr>
        <p:spPr>
          <a:xfrm>
            <a:off x="3108960" y="3291361"/>
            <a:ext cx="5917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 Black" panose="020B0A04020102020204" pitchFamily="34" charset="0"/>
              </a:rPr>
              <a:t>       Bij de U11 worden wel straffen  gegeven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0529743A-F061-4630-9FB7-15ABDB7050DD}"/>
              </a:ext>
            </a:extLst>
          </p:cNvPr>
          <p:cNvSpPr txBox="1"/>
          <p:nvPr/>
        </p:nvSpPr>
        <p:spPr>
          <a:xfrm>
            <a:off x="527304" y="3672840"/>
            <a:ext cx="6038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latin typeface="Arial Black" panose="020B0A04020102020204" pitchFamily="34" charset="0"/>
              </a:rPr>
              <a:t>de maximale straftijd is de duur van een lopende shift</a:t>
            </a:r>
            <a:r>
              <a:rPr lang="nl-NL" sz="1400" dirty="0">
                <a:latin typeface="Jersey Sharp" panose="02000500000000000000" pitchFamily="2" charset="0"/>
              </a:rPr>
              <a:t> 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65ED77DF-C74D-4656-AD94-4825C70AEB70}"/>
              </a:ext>
            </a:extLst>
          </p:cNvPr>
          <p:cNvSpPr txBox="1"/>
          <p:nvPr/>
        </p:nvSpPr>
        <p:spPr>
          <a:xfrm>
            <a:off x="7008877" y="3686967"/>
            <a:ext cx="1824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latin typeface="Arial Black" panose="020B0A04020102020204" pitchFamily="34" charset="0"/>
              </a:rPr>
              <a:t>Hoelang is dat ?</a:t>
            </a:r>
            <a:r>
              <a:rPr lang="nl-NL" sz="1400" dirty="0">
                <a:latin typeface="Jersey Sharp" panose="02000500000000000000" pitchFamily="2" charset="0"/>
              </a:rPr>
              <a:t> 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39542A52-6546-44FD-BB43-96C361F5A41C}"/>
              </a:ext>
            </a:extLst>
          </p:cNvPr>
          <p:cNvSpPr txBox="1"/>
          <p:nvPr/>
        </p:nvSpPr>
        <p:spPr>
          <a:xfrm>
            <a:off x="8942665" y="3627120"/>
            <a:ext cx="2130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Arial Black" panose="020B0A04020102020204" pitchFamily="34" charset="0"/>
              </a:rPr>
              <a:t>90 seconden</a:t>
            </a:r>
            <a:r>
              <a:rPr lang="nl-NL" sz="2000" dirty="0">
                <a:latin typeface="Jersey Sharp" panose="02000500000000000000" pitchFamily="2" charset="0"/>
              </a:rPr>
              <a:t> 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F404D8B3-3E1F-4700-8E80-4D2B349AAC06}"/>
              </a:ext>
            </a:extLst>
          </p:cNvPr>
          <p:cNvSpPr txBox="1"/>
          <p:nvPr/>
        </p:nvSpPr>
        <p:spPr>
          <a:xfrm>
            <a:off x="521208" y="3986784"/>
            <a:ext cx="10259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latin typeface="Arial Black" panose="020B0A04020102020204" pitchFamily="34" charset="0"/>
              </a:rPr>
              <a:t>een bestrafte </a:t>
            </a:r>
            <a:r>
              <a:rPr lang="nl-NL" sz="1400" dirty="0">
                <a:solidFill>
                  <a:srgbClr val="C00000"/>
                </a:solidFill>
                <a:latin typeface="Arial Black" panose="020B0A04020102020204" pitchFamily="34" charset="0"/>
              </a:rPr>
              <a:t>speler gaat naar de strafbank </a:t>
            </a:r>
            <a:r>
              <a:rPr lang="nl-NL" sz="1400" dirty="0">
                <a:latin typeface="Arial Black" panose="020B0A04020102020204" pitchFamily="34" charset="0"/>
              </a:rPr>
              <a:t>en het bestrafte  </a:t>
            </a:r>
            <a:r>
              <a:rPr lang="nl-NL" sz="1400" dirty="0">
                <a:solidFill>
                  <a:srgbClr val="C00000"/>
                </a:solidFill>
                <a:latin typeface="Arial Black" panose="020B0A04020102020204" pitchFamily="34" charset="0"/>
              </a:rPr>
              <a:t>team speelt met een speler minder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84AC4B23-CDAF-47E6-81C5-CBEBD3B2334F}"/>
              </a:ext>
            </a:extLst>
          </p:cNvPr>
          <p:cNvSpPr txBox="1"/>
          <p:nvPr/>
        </p:nvSpPr>
        <p:spPr>
          <a:xfrm>
            <a:off x="1129284" y="4295421"/>
            <a:ext cx="9015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latin typeface="Arial Black" panose="020B0A04020102020204" pitchFamily="34" charset="0"/>
              </a:rPr>
              <a:t>Krijgt het bestrafte team een tegendoelpunt dan mag de speler weer terug het ijs op</a:t>
            </a:r>
            <a:r>
              <a:rPr lang="nl-NL" sz="1400" dirty="0">
                <a:latin typeface="Jersey Sharp" panose="02000500000000000000" pitchFamily="2" charset="0"/>
              </a:rPr>
              <a:t>  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6521072D-44B8-4C0B-BC30-9017BF221D97}"/>
              </a:ext>
            </a:extLst>
          </p:cNvPr>
          <p:cNvSpPr txBox="1"/>
          <p:nvPr/>
        </p:nvSpPr>
        <p:spPr>
          <a:xfrm>
            <a:off x="992124" y="4599977"/>
            <a:ext cx="9317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latin typeface="Arial Black" panose="020B0A04020102020204" pitchFamily="34" charset="0"/>
              </a:rPr>
              <a:t>Wordt er niet gescoord tijdens de straf mag de speler na het wisselsignaal weer terug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A988502F-3E0B-4B83-93A3-C52185F26644}"/>
              </a:ext>
            </a:extLst>
          </p:cNvPr>
          <p:cNvSpPr txBox="1"/>
          <p:nvPr/>
        </p:nvSpPr>
        <p:spPr>
          <a:xfrm>
            <a:off x="252963" y="5287122"/>
            <a:ext cx="11262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latin typeface="Arial Black" panose="020B0A04020102020204" pitchFamily="34" charset="0"/>
              </a:rPr>
              <a:t>Wordt een speler bestraft 15 seconden voor- of tijdens het wisselen wordt het een </a:t>
            </a:r>
            <a:r>
              <a:rPr lang="nl-NL" dirty="0">
                <a:solidFill>
                  <a:srgbClr val="C00000"/>
                </a:solidFill>
                <a:latin typeface="Arial Black" panose="020B0A04020102020204" pitchFamily="34" charset="0"/>
              </a:rPr>
              <a:t>persoonlijke straf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7ADCEC43-39FE-4712-8733-CF7D6233666A}"/>
              </a:ext>
            </a:extLst>
          </p:cNvPr>
          <p:cNvSpPr txBox="1"/>
          <p:nvPr/>
        </p:nvSpPr>
        <p:spPr>
          <a:xfrm>
            <a:off x="3348939" y="4846469"/>
            <a:ext cx="483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 Black" panose="020B0A04020102020204" pitchFamily="34" charset="0"/>
              </a:rPr>
              <a:t>       In dit geval is het een </a:t>
            </a:r>
            <a:r>
              <a:rPr lang="nl-NL" dirty="0">
                <a:solidFill>
                  <a:srgbClr val="C00000"/>
                </a:solidFill>
                <a:latin typeface="Arial Black" panose="020B0A04020102020204" pitchFamily="34" charset="0"/>
              </a:rPr>
              <a:t>teamstraf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76592A23-6482-4562-AD0A-1B6304BEA141}"/>
              </a:ext>
            </a:extLst>
          </p:cNvPr>
          <p:cNvSpPr txBox="1"/>
          <p:nvPr/>
        </p:nvSpPr>
        <p:spPr>
          <a:xfrm>
            <a:off x="1527112" y="5900585"/>
            <a:ext cx="3904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latin typeface="Arial Black" panose="020B0A04020102020204" pitchFamily="34" charset="0"/>
              </a:rPr>
              <a:t>Bestrafte speler naar de strafbank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618582E9-4981-4532-9C2A-C1A9D01684DD}"/>
              </a:ext>
            </a:extLst>
          </p:cNvPr>
          <p:cNvSpPr txBox="1"/>
          <p:nvPr/>
        </p:nvSpPr>
        <p:spPr>
          <a:xfrm>
            <a:off x="749808" y="6178400"/>
            <a:ext cx="4764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latin typeface="Arial Black" panose="020B0A04020102020204" pitchFamily="34" charset="0"/>
              </a:rPr>
              <a:t>Vervangende speler is meteen toegestaan, team speelt dus gewoon met 5 spelers</a:t>
            </a:r>
            <a:r>
              <a:rPr lang="nl-NL" sz="1400" dirty="0">
                <a:latin typeface="Jersey Sharp" panose="02000500000000000000" pitchFamily="2" charset="0"/>
              </a:rPr>
              <a:t> 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BB4C481D-DE97-4914-9CBE-E038606F3814}"/>
              </a:ext>
            </a:extLst>
          </p:cNvPr>
          <p:cNvSpPr txBox="1"/>
          <p:nvPr/>
        </p:nvSpPr>
        <p:spPr>
          <a:xfrm>
            <a:off x="6565392" y="5893156"/>
            <a:ext cx="47640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latin typeface="Arial Black" panose="020B0A04020102020204" pitchFamily="34" charset="0"/>
              </a:rPr>
              <a:t>bestrafte speler zit de complete shift in de strafbank en mag er pas uit na het wisselsignaal</a:t>
            </a:r>
            <a:r>
              <a:rPr lang="nl-NL" sz="1400" dirty="0">
                <a:latin typeface="Jersey Sharp" panose="02000500000000000000" pitchFamily="2" charset="0"/>
              </a:rPr>
              <a:t> 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4DC8D263-333D-443D-BC27-CA3FDAB59219}"/>
              </a:ext>
            </a:extLst>
          </p:cNvPr>
          <p:cNvSpPr txBox="1"/>
          <p:nvPr/>
        </p:nvSpPr>
        <p:spPr>
          <a:xfrm>
            <a:off x="286471" y="2889006"/>
            <a:ext cx="112624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rgbClr val="C00000"/>
                </a:solidFill>
                <a:latin typeface="Arial Black" panose="020B0A04020102020204" pitchFamily="34" charset="0"/>
              </a:rPr>
              <a:t>Je fluit er dus wel voor af</a:t>
            </a:r>
            <a:r>
              <a:rPr lang="nl-NL" sz="1400" dirty="0">
                <a:latin typeface="Arial Black" panose="020B0A04020102020204" pitchFamily="34" charset="0"/>
              </a:rPr>
              <a:t>…spelhervatting… gooi de puck in de </a:t>
            </a:r>
            <a:r>
              <a:rPr lang="nl-NL" sz="1400" dirty="0">
                <a:solidFill>
                  <a:srgbClr val="C00000"/>
                </a:solidFill>
                <a:latin typeface="Arial Black" panose="020B0A04020102020204" pitchFamily="34" charset="0"/>
              </a:rPr>
              <a:t>hoek van het team dat de overtreding beging</a:t>
            </a:r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C40144F5-AA8E-4F15-82C3-92226AD36F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696"/>
            <a:ext cx="1047705" cy="1355643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05248F52-A44A-479D-9856-37CCB7857C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05" y="36923"/>
            <a:ext cx="1172652" cy="108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08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2" grpId="0"/>
      <p:bldP spid="13" grpId="0"/>
      <p:bldP spid="14" grpId="0"/>
      <p:bldP spid="7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28666</TotalTime>
  <Words>1383</Words>
  <Application>Microsoft Office PowerPoint</Application>
  <PresentationFormat>Breedbeeld</PresentationFormat>
  <Paragraphs>150</Paragraphs>
  <Slides>16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3" baseType="lpstr">
      <vt:lpstr>Calibri</vt:lpstr>
      <vt:lpstr>Bahnschrift Condensed</vt:lpstr>
      <vt:lpstr>Calibri Light</vt:lpstr>
      <vt:lpstr>Arial</vt:lpstr>
      <vt:lpstr>Arial Black</vt:lpstr>
      <vt:lpstr>Jersey Sharp</vt:lpstr>
      <vt:lpstr>Kantoorthema</vt:lpstr>
      <vt:lpstr>Basis opleiding Scheidsrechter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Pete Peters</dc:creator>
  <cp:lastModifiedBy>Pete Peters</cp:lastModifiedBy>
  <cp:revision>205</cp:revision>
  <dcterms:created xsi:type="dcterms:W3CDTF">2020-12-12T18:52:27Z</dcterms:created>
  <dcterms:modified xsi:type="dcterms:W3CDTF">2021-08-22T14:03:22Z</dcterms:modified>
</cp:coreProperties>
</file>