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2" r:id="rId3"/>
    <p:sldId id="274" r:id="rId4"/>
    <p:sldId id="273" r:id="rId5"/>
    <p:sldId id="266" r:id="rId6"/>
    <p:sldId id="268" r:id="rId7"/>
    <p:sldId id="269" r:id="rId8"/>
    <p:sldId id="257" r:id="rId9"/>
    <p:sldId id="280" r:id="rId10"/>
    <p:sldId id="260" r:id="rId11"/>
    <p:sldId id="258" r:id="rId12"/>
    <p:sldId id="262" r:id="rId13"/>
    <p:sldId id="264" r:id="rId14"/>
    <p:sldId id="279"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lontza Eleftheria" userId="0f50ca05-bea6-4c65-8e4d-d9f72af94ac8" providerId="ADAL" clId="{7301D52D-7E89-4AD6-9F99-688E54E31059}"/>
    <pc:docChg chg="custSel modSld">
      <pc:chgData name="Klontza Eleftheria" userId="0f50ca05-bea6-4c65-8e4d-d9f72af94ac8" providerId="ADAL" clId="{7301D52D-7E89-4AD6-9F99-688E54E31059}" dt="2021-08-17T13:21:19.193" v="781" actId="20577"/>
      <pc:docMkLst>
        <pc:docMk/>
      </pc:docMkLst>
      <pc:sldChg chg="modSp mod">
        <pc:chgData name="Klontza Eleftheria" userId="0f50ca05-bea6-4c65-8e4d-d9f72af94ac8" providerId="ADAL" clId="{7301D52D-7E89-4AD6-9F99-688E54E31059}" dt="2021-08-17T13:16:03.571" v="119" actId="1076"/>
        <pc:sldMkLst>
          <pc:docMk/>
          <pc:sldMk cId="2909533594" sldId="257"/>
        </pc:sldMkLst>
        <pc:spChg chg="mod">
          <ac:chgData name="Klontza Eleftheria" userId="0f50ca05-bea6-4c65-8e4d-d9f72af94ac8" providerId="ADAL" clId="{7301D52D-7E89-4AD6-9F99-688E54E31059}" dt="2021-08-17T13:16:00.170" v="118" actId="20577"/>
          <ac:spMkLst>
            <pc:docMk/>
            <pc:sldMk cId="2909533594" sldId="257"/>
            <ac:spMk id="3" creationId="{0BB6AD64-F354-43EA-A699-8148F2BBC302}"/>
          </ac:spMkLst>
        </pc:spChg>
        <pc:picChg chg="mod">
          <ac:chgData name="Klontza Eleftheria" userId="0f50ca05-bea6-4c65-8e4d-d9f72af94ac8" providerId="ADAL" clId="{7301D52D-7E89-4AD6-9F99-688E54E31059}" dt="2021-08-17T13:16:03.571" v="119" actId="1076"/>
          <ac:picMkLst>
            <pc:docMk/>
            <pc:sldMk cId="2909533594" sldId="257"/>
            <ac:picMk id="4" creationId="{55E79D99-4FD1-4355-8599-E1E230873570}"/>
          </ac:picMkLst>
        </pc:picChg>
      </pc:sldChg>
      <pc:sldChg chg="modSp mod">
        <pc:chgData name="Klontza Eleftheria" userId="0f50ca05-bea6-4c65-8e4d-d9f72af94ac8" providerId="ADAL" clId="{7301D52D-7E89-4AD6-9F99-688E54E31059}" dt="2021-08-17T13:20:56.088" v="780" actId="20577"/>
        <pc:sldMkLst>
          <pc:docMk/>
          <pc:sldMk cId="2007737828" sldId="258"/>
        </pc:sldMkLst>
        <pc:spChg chg="mod">
          <ac:chgData name="Klontza Eleftheria" userId="0f50ca05-bea6-4c65-8e4d-d9f72af94ac8" providerId="ADAL" clId="{7301D52D-7E89-4AD6-9F99-688E54E31059}" dt="2021-08-17T13:20:56.088" v="780" actId="20577"/>
          <ac:spMkLst>
            <pc:docMk/>
            <pc:sldMk cId="2007737828" sldId="258"/>
            <ac:spMk id="3" creationId="{0BB6AD64-F354-43EA-A699-8148F2BBC302}"/>
          </ac:spMkLst>
        </pc:spChg>
      </pc:sldChg>
      <pc:sldChg chg="modSp mod">
        <pc:chgData name="Klontza Eleftheria" userId="0f50ca05-bea6-4c65-8e4d-d9f72af94ac8" providerId="ADAL" clId="{7301D52D-7E89-4AD6-9F99-688E54E31059}" dt="2021-08-17T13:19:51.066" v="662" actId="27636"/>
        <pc:sldMkLst>
          <pc:docMk/>
          <pc:sldMk cId="4096035715" sldId="260"/>
        </pc:sldMkLst>
        <pc:spChg chg="mod">
          <ac:chgData name="Klontza Eleftheria" userId="0f50ca05-bea6-4c65-8e4d-d9f72af94ac8" providerId="ADAL" clId="{7301D52D-7E89-4AD6-9F99-688E54E31059}" dt="2021-08-17T13:19:51.066" v="662" actId="27636"/>
          <ac:spMkLst>
            <pc:docMk/>
            <pc:sldMk cId="4096035715" sldId="260"/>
            <ac:spMk id="3" creationId="{0BB6AD64-F354-43EA-A699-8148F2BBC302}"/>
          </ac:spMkLst>
        </pc:spChg>
        <pc:picChg chg="mod">
          <ac:chgData name="Klontza Eleftheria" userId="0f50ca05-bea6-4c65-8e4d-d9f72af94ac8" providerId="ADAL" clId="{7301D52D-7E89-4AD6-9F99-688E54E31059}" dt="2021-08-17T13:19:46.323" v="659" actId="1076"/>
          <ac:picMkLst>
            <pc:docMk/>
            <pc:sldMk cId="4096035715" sldId="260"/>
            <ac:picMk id="4" creationId="{55E79D99-4FD1-4355-8599-E1E230873570}"/>
          </ac:picMkLst>
        </pc:picChg>
      </pc:sldChg>
      <pc:sldChg chg="modSp mod">
        <pc:chgData name="Klontza Eleftheria" userId="0f50ca05-bea6-4c65-8e4d-d9f72af94ac8" providerId="ADAL" clId="{7301D52D-7E89-4AD6-9F99-688E54E31059}" dt="2021-08-17T13:14:30.689" v="27" actId="6549"/>
        <pc:sldMkLst>
          <pc:docMk/>
          <pc:sldMk cId="3306896362" sldId="266"/>
        </pc:sldMkLst>
        <pc:spChg chg="mod">
          <ac:chgData name="Klontza Eleftheria" userId="0f50ca05-bea6-4c65-8e4d-d9f72af94ac8" providerId="ADAL" clId="{7301D52D-7E89-4AD6-9F99-688E54E31059}" dt="2021-08-17T13:14:30.689" v="27" actId="6549"/>
          <ac:spMkLst>
            <pc:docMk/>
            <pc:sldMk cId="3306896362" sldId="266"/>
            <ac:spMk id="7" creationId="{86A5258D-53B9-4D3B-8BD3-B93D44CDE479}"/>
          </ac:spMkLst>
        </pc:spChg>
      </pc:sldChg>
      <pc:sldChg chg="modSp mod">
        <pc:chgData name="Klontza Eleftheria" userId="0f50ca05-bea6-4c65-8e4d-d9f72af94ac8" providerId="ADAL" clId="{7301D52D-7E89-4AD6-9F99-688E54E31059}" dt="2021-08-17T13:14:59.134" v="58" actId="20577"/>
        <pc:sldMkLst>
          <pc:docMk/>
          <pc:sldMk cId="4151349320" sldId="268"/>
        </pc:sldMkLst>
        <pc:spChg chg="mod">
          <ac:chgData name="Klontza Eleftheria" userId="0f50ca05-bea6-4c65-8e4d-d9f72af94ac8" providerId="ADAL" clId="{7301D52D-7E89-4AD6-9F99-688E54E31059}" dt="2021-08-17T13:14:59.134" v="58" actId="20577"/>
          <ac:spMkLst>
            <pc:docMk/>
            <pc:sldMk cId="4151349320" sldId="268"/>
            <ac:spMk id="6" creationId="{0646C02E-353A-4BEE-BF1E-A045D9020FC1}"/>
          </ac:spMkLst>
        </pc:spChg>
      </pc:sldChg>
      <pc:sldChg chg="modSp mod">
        <pc:chgData name="Klontza Eleftheria" userId="0f50ca05-bea6-4c65-8e4d-d9f72af94ac8" providerId="ADAL" clId="{7301D52D-7E89-4AD6-9F99-688E54E31059}" dt="2021-08-17T13:13:36.517" v="14" actId="20577"/>
        <pc:sldMkLst>
          <pc:docMk/>
          <pc:sldMk cId="2202073577" sldId="272"/>
        </pc:sldMkLst>
        <pc:spChg chg="mod">
          <ac:chgData name="Klontza Eleftheria" userId="0f50ca05-bea6-4c65-8e4d-d9f72af94ac8" providerId="ADAL" clId="{7301D52D-7E89-4AD6-9F99-688E54E31059}" dt="2021-08-17T13:13:36.517" v="14" actId="20577"/>
          <ac:spMkLst>
            <pc:docMk/>
            <pc:sldMk cId="2202073577" sldId="272"/>
            <ac:spMk id="6" creationId="{6094E319-F5AA-441A-A0B8-3CDB04A520AE}"/>
          </ac:spMkLst>
        </pc:spChg>
      </pc:sldChg>
      <pc:sldChg chg="modSp mod">
        <pc:chgData name="Klontza Eleftheria" userId="0f50ca05-bea6-4c65-8e4d-d9f72af94ac8" providerId="ADAL" clId="{7301D52D-7E89-4AD6-9F99-688E54E31059}" dt="2021-08-17T13:14:14.582" v="21" actId="20577"/>
        <pc:sldMkLst>
          <pc:docMk/>
          <pc:sldMk cId="1884992863" sldId="273"/>
        </pc:sldMkLst>
        <pc:spChg chg="mod">
          <ac:chgData name="Klontza Eleftheria" userId="0f50ca05-bea6-4c65-8e4d-d9f72af94ac8" providerId="ADAL" clId="{7301D52D-7E89-4AD6-9F99-688E54E31059}" dt="2021-08-17T13:14:14.582" v="21" actId="20577"/>
          <ac:spMkLst>
            <pc:docMk/>
            <pc:sldMk cId="1884992863" sldId="273"/>
            <ac:spMk id="7" creationId="{86A5258D-53B9-4D3B-8BD3-B93D44CDE479}"/>
          </ac:spMkLst>
        </pc:spChg>
      </pc:sldChg>
      <pc:sldChg chg="modSp mod">
        <pc:chgData name="Klontza Eleftheria" userId="0f50ca05-bea6-4c65-8e4d-d9f72af94ac8" providerId="ADAL" clId="{7301D52D-7E89-4AD6-9F99-688E54E31059}" dt="2021-08-17T13:13:59.907" v="20" actId="20577"/>
        <pc:sldMkLst>
          <pc:docMk/>
          <pc:sldMk cId="859449236" sldId="274"/>
        </pc:sldMkLst>
        <pc:spChg chg="mod">
          <ac:chgData name="Klontza Eleftheria" userId="0f50ca05-bea6-4c65-8e4d-d9f72af94ac8" providerId="ADAL" clId="{7301D52D-7E89-4AD6-9F99-688E54E31059}" dt="2021-08-17T13:13:59.907" v="20" actId="20577"/>
          <ac:spMkLst>
            <pc:docMk/>
            <pc:sldMk cId="859449236" sldId="274"/>
            <ac:spMk id="7" creationId="{86A5258D-53B9-4D3B-8BD3-B93D44CDE479}"/>
          </ac:spMkLst>
        </pc:spChg>
      </pc:sldChg>
      <pc:sldChg chg="modSp mod">
        <pc:chgData name="Klontza Eleftheria" userId="0f50ca05-bea6-4c65-8e4d-d9f72af94ac8" providerId="ADAL" clId="{7301D52D-7E89-4AD6-9F99-688E54E31059}" dt="2021-08-17T13:21:19.193" v="781" actId="20577"/>
        <pc:sldMkLst>
          <pc:docMk/>
          <pc:sldMk cId="304454260" sldId="279"/>
        </pc:sldMkLst>
        <pc:spChg chg="mod">
          <ac:chgData name="Klontza Eleftheria" userId="0f50ca05-bea6-4c65-8e4d-d9f72af94ac8" providerId="ADAL" clId="{7301D52D-7E89-4AD6-9F99-688E54E31059}" dt="2021-08-17T13:21:19.193" v="781" actId="20577"/>
          <ac:spMkLst>
            <pc:docMk/>
            <pc:sldMk cId="304454260" sldId="279"/>
            <ac:spMk id="8" creationId="{6ECE4030-D485-472D-B513-F8506E8EDD82}"/>
          </ac:spMkLst>
        </pc:spChg>
      </pc:sldChg>
      <pc:sldChg chg="modSp mod">
        <pc:chgData name="Klontza Eleftheria" userId="0f50ca05-bea6-4c65-8e4d-d9f72af94ac8" providerId="ADAL" clId="{7301D52D-7E89-4AD6-9F99-688E54E31059}" dt="2021-08-17T13:16:12.681" v="123" actId="6549"/>
        <pc:sldMkLst>
          <pc:docMk/>
          <pc:sldMk cId="1805396676" sldId="280"/>
        </pc:sldMkLst>
        <pc:spChg chg="mod">
          <ac:chgData name="Klontza Eleftheria" userId="0f50ca05-bea6-4c65-8e4d-d9f72af94ac8" providerId="ADAL" clId="{7301D52D-7E89-4AD6-9F99-688E54E31059}" dt="2021-08-17T13:16:12.681" v="123" actId="6549"/>
          <ac:spMkLst>
            <pc:docMk/>
            <pc:sldMk cId="1805396676" sldId="280"/>
            <ac:spMk id="6" creationId="{27347D76-17C9-45AF-97C1-5C04CFB4635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57EA0-CFF7-49C8-A16A-54CA512086CC}" type="datetimeFigureOut">
              <a:rPr lang="el-GR" smtClean="0"/>
              <a:t>17/8/2021</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EB30F-C0CD-4D59-B168-79D7A8A32037}" type="slidenum">
              <a:rPr lang="el-GR" smtClean="0"/>
              <a:t>‹#›</a:t>
            </a:fld>
            <a:endParaRPr lang="el-GR"/>
          </a:p>
        </p:txBody>
      </p:sp>
    </p:spTree>
    <p:extLst>
      <p:ext uri="{BB962C8B-B14F-4D97-AF65-F5344CB8AC3E}">
        <p14:creationId xmlns:p14="http://schemas.microsoft.com/office/powerpoint/2010/main" val="2640391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B52EB30F-C0CD-4D59-B168-79D7A8A32037}" type="slidenum">
              <a:rPr lang="el-GR" smtClean="0"/>
              <a:t>7</a:t>
            </a:fld>
            <a:endParaRPr lang="el-GR"/>
          </a:p>
        </p:txBody>
      </p:sp>
    </p:spTree>
    <p:extLst>
      <p:ext uri="{BB962C8B-B14F-4D97-AF65-F5344CB8AC3E}">
        <p14:creationId xmlns:p14="http://schemas.microsoft.com/office/powerpoint/2010/main" val="5119262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94E0C2-55F0-45C5-BD1F-58882A8F60F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A5CD53C7-2669-459F-96D1-98D853C99A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502F3E05-2F0B-460F-849E-EEA02FC532DD}"/>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5" name="Θέση υποσέλιδου 4">
            <a:extLst>
              <a:ext uri="{FF2B5EF4-FFF2-40B4-BE49-F238E27FC236}">
                <a16:creationId xmlns:a16="http://schemas.microsoft.com/office/drawing/2014/main" id="{2ECCFDF4-BA01-427D-91FE-7C2D89A41C9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02ACF6-2BCC-4050-A01A-2BC42C6BD9F7}"/>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3984462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B434EC-03F9-42FF-A77E-60CA05A6BAB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6B667CB-152E-4AA0-BB92-D32B53E63B1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26C96E0-B05B-4559-BC54-F8C4EFC48282}"/>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5" name="Θέση υποσέλιδου 4">
            <a:extLst>
              <a:ext uri="{FF2B5EF4-FFF2-40B4-BE49-F238E27FC236}">
                <a16:creationId xmlns:a16="http://schemas.microsoft.com/office/drawing/2014/main" id="{D5AA4171-F6CC-42F6-845B-9DA010473B1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4A99E0B-25CA-4597-8624-D86B5EE4FE10}"/>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4263786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89B0E266-1600-4062-9ED9-E3381A9391C1}"/>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42AB363-7E07-43F4-B254-3D336D6EFBF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B4DA778-9F46-4E58-9DBD-181E145D6104}"/>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5" name="Θέση υποσέλιδου 4">
            <a:extLst>
              <a:ext uri="{FF2B5EF4-FFF2-40B4-BE49-F238E27FC236}">
                <a16:creationId xmlns:a16="http://schemas.microsoft.com/office/drawing/2014/main" id="{306C3F0E-DF7D-4186-8A14-958FB33D6F9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8C40A0C-B2FF-4D3C-8389-6AE3FAFD3F4A}"/>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111799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68726BC-55FC-405B-B407-927B26393F4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4098311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726BC-55FC-405B-B407-927B26393F4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2391539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8726BC-55FC-405B-B407-927B26393F4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1070171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726BC-55FC-405B-B407-927B26393F4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2100194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726BC-55FC-405B-B407-927B26393F49}"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169727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726BC-55FC-405B-B407-927B26393F49}"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10146704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726BC-55FC-405B-B407-927B26393F49}"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4142855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726BC-55FC-405B-B407-927B26393F4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274205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D94D29-C455-480B-9001-1466177528A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5AFC197-8EAC-473A-B450-6F482DD1C09D}"/>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42A0D2A-43A1-4416-B336-C835750FE1C8}"/>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5" name="Θέση υποσέλιδου 4">
            <a:extLst>
              <a:ext uri="{FF2B5EF4-FFF2-40B4-BE49-F238E27FC236}">
                <a16:creationId xmlns:a16="http://schemas.microsoft.com/office/drawing/2014/main" id="{DF6883E8-7C1C-48F3-B69B-55205AD9D57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D95AC8A-640D-43BF-B158-491CB5252C8A}"/>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2205648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8726BC-55FC-405B-B407-927B26393F49}"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546858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726BC-55FC-405B-B407-927B26393F4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2428935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726BC-55FC-405B-B407-927B26393F49}"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702CF-F48D-445A-BF4D-70A0279327A7}" type="slidenum">
              <a:rPr lang="en-US" smtClean="0"/>
              <a:t>‹#›</a:t>
            </a:fld>
            <a:endParaRPr lang="en-US"/>
          </a:p>
        </p:txBody>
      </p:sp>
    </p:spTree>
    <p:extLst>
      <p:ext uri="{BB962C8B-B14F-4D97-AF65-F5344CB8AC3E}">
        <p14:creationId xmlns:p14="http://schemas.microsoft.com/office/powerpoint/2010/main" val="16380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4E13A1-035D-4C06-95C7-6198D53CC7BA}"/>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B19086A0-9DCC-45DB-8120-0B75E57C9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B85C013D-F7E1-4D4E-96E6-4016C17C7781}"/>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5" name="Θέση υποσέλιδου 4">
            <a:extLst>
              <a:ext uri="{FF2B5EF4-FFF2-40B4-BE49-F238E27FC236}">
                <a16:creationId xmlns:a16="http://schemas.microsoft.com/office/drawing/2014/main" id="{4FFF849E-8AB2-4178-A07C-C75C598B514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3E43FB4-8B63-4133-95A4-E7BC33FEA3EF}"/>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113229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4FD0BC-168D-4C60-8B61-3C3035510E1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8EFBA02-39FD-4BA2-AAFF-444E68E9211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CA6E5465-A99B-4FFA-9F46-7126A310F8C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66612412-B9FD-4967-BD97-621B092A712D}"/>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6" name="Θέση υποσέλιδου 5">
            <a:extLst>
              <a:ext uri="{FF2B5EF4-FFF2-40B4-BE49-F238E27FC236}">
                <a16:creationId xmlns:a16="http://schemas.microsoft.com/office/drawing/2014/main" id="{A399C9A8-5BC8-4AAE-9C9D-036258D5912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7C475FC-2B55-49D5-953D-D277742FAF6F}"/>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1447985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03CB514-E91D-405E-81B0-41B25EF816E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6E5B207-FAAB-494C-B8E4-59D3879B53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3E5DA415-8570-449D-AA69-A206D676294E}"/>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152EAB5-8CBB-44E8-B1E7-F1DB45A546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5882058-3BFE-470A-AEE3-1D9976C13F5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70ADD15E-D33E-46E6-BF74-276DD7A59926}"/>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8" name="Θέση υποσέλιδου 7">
            <a:extLst>
              <a:ext uri="{FF2B5EF4-FFF2-40B4-BE49-F238E27FC236}">
                <a16:creationId xmlns:a16="http://schemas.microsoft.com/office/drawing/2014/main" id="{F5FECF65-5ADA-4CA3-9369-C2453399629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7FB6463-666E-4A14-9AE7-60A7C1F6E715}"/>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44573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7FD940-3CBA-4AFF-9EDE-0EF75E36E29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FB1DDE45-5EE9-4E2A-BDAA-53E0152DD021}"/>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4" name="Θέση υποσέλιδου 3">
            <a:extLst>
              <a:ext uri="{FF2B5EF4-FFF2-40B4-BE49-F238E27FC236}">
                <a16:creationId xmlns:a16="http://schemas.microsoft.com/office/drawing/2014/main" id="{0E96CB6A-09D1-4F97-ABD6-D32EFB5FE35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F96FB914-9767-4175-A201-E89365258614}"/>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1936054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47782F8-CD6E-4E0A-AEDF-F33B1AE0504A}"/>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3" name="Θέση υποσέλιδου 2">
            <a:extLst>
              <a:ext uri="{FF2B5EF4-FFF2-40B4-BE49-F238E27FC236}">
                <a16:creationId xmlns:a16="http://schemas.microsoft.com/office/drawing/2014/main" id="{5853D33A-791B-4237-AB68-EDD2806F9B38}"/>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E43F056E-D55E-4CEC-8622-D5FB824E18A8}"/>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3462227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4AF94B7-D243-44F8-8ABC-4E68C374F36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21110F6-F095-4849-B30F-AC7F81FD8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8D47CF99-C8E2-4416-B4C0-3D8FFFCA37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6C67BFF-1360-4205-872D-61A481354B9B}"/>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6" name="Θέση υποσέλιδου 5">
            <a:extLst>
              <a:ext uri="{FF2B5EF4-FFF2-40B4-BE49-F238E27FC236}">
                <a16:creationId xmlns:a16="http://schemas.microsoft.com/office/drawing/2014/main" id="{690EE128-29DA-49BE-9B28-631F7E6F990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DCCEFD9-7E32-4773-A77B-ED4C9F6FA2A7}"/>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1810197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45977B-C954-47A0-ACA2-BD2EAA4CE08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FDC3A8D-7DB7-4481-939C-C63CD59AAE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9580A9F4-EC36-49E7-BF7C-51DBFF6D0D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E715E0B0-AF05-4F49-A7CE-877A5F737481}"/>
              </a:ext>
            </a:extLst>
          </p:cNvPr>
          <p:cNvSpPr>
            <a:spLocks noGrp="1"/>
          </p:cNvSpPr>
          <p:nvPr>
            <p:ph type="dt" sz="half" idx="10"/>
          </p:nvPr>
        </p:nvSpPr>
        <p:spPr/>
        <p:txBody>
          <a:bodyPr/>
          <a:lstStyle/>
          <a:p>
            <a:fld id="{2F4E6FC8-C775-4E94-A4AA-DA14A1AB62B1}" type="datetimeFigureOut">
              <a:rPr lang="el-GR" smtClean="0"/>
              <a:t>17/8/2021</a:t>
            </a:fld>
            <a:endParaRPr lang="el-GR"/>
          </a:p>
        </p:txBody>
      </p:sp>
      <p:sp>
        <p:nvSpPr>
          <p:cNvPr id="6" name="Θέση υποσέλιδου 5">
            <a:extLst>
              <a:ext uri="{FF2B5EF4-FFF2-40B4-BE49-F238E27FC236}">
                <a16:creationId xmlns:a16="http://schemas.microsoft.com/office/drawing/2014/main" id="{CF87AB50-E949-4932-B7AB-25437F1407D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33E4300-D759-4729-9624-A8E6425B8B52}"/>
              </a:ext>
            </a:extLst>
          </p:cNvPr>
          <p:cNvSpPr>
            <a:spLocks noGrp="1"/>
          </p:cNvSpPr>
          <p:nvPr>
            <p:ph type="sldNum" sz="quarter" idx="12"/>
          </p:nvPr>
        </p:nvSpPr>
        <p:spPr/>
        <p:txBody>
          <a:bodyPr/>
          <a:lstStyle/>
          <a:p>
            <a:fld id="{C5787F90-4340-401E-9FA2-EB8A26048178}" type="slidenum">
              <a:rPr lang="el-GR" smtClean="0"/>
              <a:t>‹#›</a:t>
            </a:fld>
            <a:endParaRPr lang="el-GR"/>
          </a:p>
        </p:txBody>
      </p:sp>
    </p:spTree>
    <p:extLst>
      <p:ext uri="{BB962C8B-B14F-4D97-AF65-F5344CB8AC3E}">
        <p14:creationId xmlns:p14="http://schemas.microsoft.com/office/powerpoint/2010/main" val="448836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D1C82A90-AC12-4D06-B01A-D74EC8795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B3B2A5F-1501-4494-BCFF-AF96F919DC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7DE96EB-1058-48FC-B55F-04FED29A73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E6FC8-C775-4E94-A4AA-DA14A1AB62B1}" type="datetimeFigureOut">
              <a:rPr lang="el-GR" smtClean="0"/>
              <a:t>17/8/2021</a:t>
            </a:fld>
            <a:endParaRPr lang="el-GR"/>
          </a:p>
        </p:txBody>
      </p:sp>
      <p:sp>
        <p:nvSpPr>
          <p:cNvPr id="5" name="Θέση υποσέλιδου 4">
            <a:extLst>
              <a:ext uri="{FF2B5EF4-FFF2-40B4-BE49-F238E27FC236}">
                <a16:creationId xmlns:a16="http://schemas.microsoft.com/office/drawing/2014/main" id="{9E9E06E9-D516-4CCD-8EBF-79A5EE50A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B22DE734-D078-401A-AF03-CAB6650E35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787F90-4340-401E-9FA2-EB8A26048178}" type="slidenum">
              <a:rPr lang="el-GR" smtClean="0"/>
              <a:t>‹#›</a:t>
            </a:fld>
            <a:endParaRPr lang="el-GR"/>
          </a:p>
        </p:txBody>
      </p:sp>
    </p:spTree>
    <p:extLst>
      <p:ext uri="{BB962C8B-B14F-4D97-AF65-F5344CB8AC3E}">
        <p14:creationId xmlns:p14="http://schemas.microsoft.com/office/powerpoint/2010/main" val="290190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726BC-55FC-405B-B407-927B26393F49}" type="datetimeFigureOut">
              <a:rPr lang="en-US" smtClean="0"/>
              <a:t>8/17/2021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702CF-F48D-445A-BF4D-70A0279327A7}" type="slidenum">
              <a:rPr lang="en-US" smtClean="0"/>
              <a:t>‹#›</a:t>
            </a:fld>
            <a:endParaRPr lang="en-US"/>
          </a:p>
        </p:txBody>
      </p:sp>
    </p:spTree>
    <p:extLst>
      <p:ext uri="{BB962C8B-B14F-4D97-AF65-F5344CB8AC3E}">
        <p14:creationId xmlns:p14="http://schemas.microsoft.com/office/powerpoint/2010/main" val="24731962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3931486"/>
            <a:ext cx="12192000" cy="3242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937846" y="4238150"/>
            <a:ext cx="1125415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mj-lt"/>
              </a:rPr>
              <a:t>CEST2021 Hybrid</a:t>
            </a:r>
            <a:r>
              <a:rPr kumimoji="0" lang="el-GR" sz="4800" b="1" i="0" u="none" strike="noStrike" kern="1200" cap="none" spc="0" normalizeH="0" baseline="0" noProof="0" dirty="0">
                <a:ln>
                  <a:noFill/>
                </a:ln>
                <a:solidFill>
                  <a:prstClr val="black"/>
                </a:solidFill>
                <a:effectLst/>
                <a:uLnTx/>
                <a:uFillTx/>
                <a:latin typeface="+mj-lt"/>
              </a:rPr>
              <a:t> </a:t>
            </a:r>
            <a:r>
              <a:rPr kumimoji="0" lang="en-US" sz="4800" b="1" i="0" u="none" strike="noStrike" kern="1200" cap="none" spc="0" normalizeH="0" baseline="0" noProof="0" dirty="0">
                <a:ln>
                  <a:noFill/>
                </a:ln>
                <a:solidFill>
                  <a:prstClr val="black"/>
                </a:solidFill>
                <a:effectLst/>
                <a:uLnTx/>
                <a:uFillTx/>
                <a:latin typeface="+mj-lt"/>
              </a:rPr>
              <a:t>- Health Protocol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3200" b="1" i="0" u="none" strike="noStrike" kern="1200" cap="none" spc="0" normalizeH="0" baseline="0" noProof="0" dirty="0">
              <a:ln>
                <a:noFill/>
              </a:ln>
              <a:solidFill>
                <a:prstClr val="black"/>
              </a:solidFill>
              <a:effectLst/>
              <a:uLnTx/>
              <a:uFillTx/>
              <a:latin typeface="+mj-lt"/>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0504" y="6474838"/>
            <a:ext cx="1308561" cy="417710"/>
          </a:xfrm>
          <a:prstGeom prst="rect">
            <a:avLst/>
          </a:prstGeom>
        </p:spPr>
      </p:pic>
      <p:sp>
        <p:nvSpPr>
          <p:cNvPr id="9" name="Text Placeholder 6"/>
          <p:cNvSpPr txBox="1">
            <a:spLocks/>
          </p:cNvSpPr>
          <p:nvPr/>
        </p:nvSpPr>
        <p:spPr>
          <a:xfrm>
            <a:off x="351693" y="5352323"/>
            <a:ext cx="9162758" cy="239854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0" y="7068581"/>
            <a:ext cx="12192000" cy="105509"/>
          </a:xfrm>
          <a:prstGeom prst="rect">
            <a:avLst/>
          </a:prstGeom>
          <a:solidFill>
            <a:srgbClr val="93C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94E319-F5AA-441A-A0B8-3CDB04A520AE}"/>
              </a:ext>
            </a:extLst>
          </p:cNvPr>
          <p:cNvSpPr txBox="1"/>
          <p:nvPr/>
        </p:nvSpPr>
        <p:spPr>
          <a:xfrm>
            <a:off x="937846" y="5781053"/>
            <a:ext cx="7325621" cy="707886"/>
          </a:xfrm>
          <a:prstGeom prst="rect">
            <a:avLst/>
          </a:prstGeom>
          <a:noFill/>
        </p:spPr>
        <p:txBody>
          <a:bodyPr wrap="square" rtlCol="0">
            <a:spAutoFit/>
          </a:bodyPr>
          <a:lstStyle/>
          <a:p>
            <a:r>
              <a:rPr lang="el-GR" sz="2000" b="1" dirty="0">
                <a:latin typeface="+mj-lt"/>
              </a:rPr>
              <a:t>1- 4 </a:t>
            </a:r>
            <a:r>
              <a:rPr lang="en-US" sz="2000" b="1" dirty="0">
                <a:latin typeface="+mj-lt"/>
              </a:rPr>
              <a:t>September </a:t>
            </a:r>
            <a:r>
              <a:rPr lang="en-US" sz="2000" dirty="0">
                <a:latin typeface="+mj-lt"/>
              </a:rPr>
              <a:t>2021</a:t>
            </a:r>
            <a:br>
              <a:rPr lang="en-US" sz="2000" dirty="0">
                <a:latin typeface="+mj-lt"/>
              </a:rPr>
            </a:br>
            <a:r>
              <a:rPr lang="en-US" sz="2000" dirty="0">
                <a:latin typeface="+mj-lt"/>
              </a:rPr>
              <a:t>Venue: National &amp; Kapodistrian University of Athens </a:t>
            </a:r>
            <a:endParaRPr lang="el-GR" sz="2000" dirty="0">
              <a:latin typeface="+mj-lt"/>
            </a:endParaRPr>
          </a:p>
        </p:txBody>
      </p:sp>
      <p:sp>
        <p:nvSpPr>
          <p:cNvPr id="8" name="TextBox 7">
            <a:extLst>
              <a:ext uri="{FF2B5EF4-FFF2-40B4-BE49-F238E27FC236}">
                <a16:creationId xmlns:a16="http://schemas.microsoft.com/office/drawing/2014/main" id="{674F8879-9EA8-4FB2-AF3F-E65646A9CAEF}"/>
              </a:ext>
            </a:extLst>
          </p:cNvPr>
          <p:cNvSpPr txBox="1"/>
          <p:nvPr/>
        </p:nvSpPr>
        <p:spPr>
          <a:xfrm>
            <a:off x="937846" y="5017662"/>
            <a:ext cx="10034956" cy="461665"/>
          </a:xfrm>
          <a:prstGeom prst="rect">
            <a:avLst/>
          </a:prstGeom>
          <a:noFill/>
        </p:spPr>
        <p:txBody>
          <a:bodyPr wrap="square" rtlCol="0">
            <a:spAutoFit/>
          </a:bodyPr>
          <a:lstStyle/>
          <a:p>
            <a:r>
              <a:rPr lang="en-US" sz="2400" dirty="0">
                <a:latin typeface="+mj-lt"/>
              </a:rPr>
              <a:t>17</a:t>
            </a:r>
            <a:r>
              <a:rPr lang="en-US" sz="2400" baseline="30000" dirty="0">
                <a:latin typeface="+mj-lt"/>
              </a:rPr>
              <a:t>th</a:t>
            </a:r>
            <a:r>
              <a:rPr lang="en-US" sz="2400" dirty="0">
                <a:latin typeface="+mj-lt"/>
              </a:rPr>
              <a:t> International Conference on Environmental Science &amp; Technology</a:t>
            </a:r>
            <a:endParaRPr lang="el-GR" sz="2400" dirty="0">
              <a:latin typeface="+mj-lt"/>
            </a:endParaRPr>
          </a:p>
        </p:txBody>
      </p:sp>
    </p:spTree>
    <p:extLst>
      <p:ext uri="{BB962C8B-B14F-4D97-AF65-F5344CB8AC3E}">
        <p14:creationId xmlns:p14="http://schemas.microsoft.com/office/powerpoint/2010/main" val="22020735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B1A18-A4B8-4D97-8A6E-FC7AE7D2850D}"/>
              </a:ext>
            </a:extLst>
          </p:cNvPr>
          <p:cNvSpPr>
            <a:spLocks noGrp="1"/>
          </p:cNvSpPr>
          <p:nvPr>
            <p:ph type="title"/>
          </p:nvPr>
        </p:nvSpPr>
        <p:spPr>
          <a:xfrm>
            <a:off x="838200" y="1309459"/>
            <a:ext cx="10515600" cy="1325563"/>
          </a:xfrm>
        </p:spPr>
        <p:txBody>
          <a:bodyPr/>
          <a:lstStyle/>
          <a:p>
            <a:r>
              <a:rPr lang="en-US" dirty="0">
                <a:cs typeface="Microsoft Tai Le" panose="020B0502040204020203" pitchFamily="34" charset="0"/>
              </a:rPr>
              <a:t>Lunch Break </a:t>
            </a:r>
            <a:endParaRPr lang="el-GR" dirty="0">
              <a:cs typeface="Microsoft Tai Le" panose="020B0502040204020203" pitchFamily="34" charset="0"/>
            </a:endParaRPr>
          </a:p>
        </p:txBody>
      </p:sp>
      <p:sp>
        <p:nvSpPr>
          <p:cNvPr id="3" name="Θέση περιεχομένου 2">
            <a:extLst>
              <a:ext uri="{FF2B5EF4-FFF2-40B4-BE49-F238E27FC236}">
                <a16:creationId xmlns:a16="http://schemas.microsoft.com/office/drawing/2014/main" id="{0BB6AD64-F354-43EA-A699-8148F2BBC302}"/>
              </a:ext>
            </a:extLst>
          </p:cNvPr>
          <p:cNvSpPr>
            <a:spLocks noGrp="1"/>
          </p:cNvSpPr>
          <p:nvPr>
            <p:ph idx="1"/>
          </p:nvPr>
        </p:nvSpPr>
        <p:spPr>
          <a:xfrm>
            <a:off x="838200" y="2576801"/>
            <a:ext cx="11026422" cy="2980267"/>
          </a:xfrm>
        </p:spPr>
        <p:txBody>
          <a:bodyPr>
            <a:noAutofit/>
          </a:bodyPr>
          <a:lstStyle/>
          <a:p>
            <a:pPr>
              <a:lnSpc>
                <a:spcPct val="100000"/>
              </a:lnSpc>
              <a:buFont typeface="Wingdings" panose="05000000000000000000" pitchFamily="2" charset="2"/>
              <a:buChar char="v"/>
            </a:pPr>
            <a:r>
              <a:rPr lang="en-US" dirty="0">
                <a:cs typeface="Microsoft Tai Le" panose="020B0502040204020203" pitchFamily="34" charset="0"/>
              </a:rPr>
              <a:t> After a careful outing during the break, you can</a:t>
            </a:r>
            <a:r>
              <a:rPr lang="el-GR" dirty="0">
                <a:cs typeface="Microsoft Tai Le" panose="020B0502040204020203" pitchFamily="34" charset="0"/>
              </a:rPr>
              <a:t> </a:t>
            </a:r>
            <a:r>
              <a:rPr lang="en-US" dirty="0">
                <a:cs typeface="Microsoft Tai Le" panose="020B0502040204020203" pitchFamily="34" charset="0"/>
              </a:rPr>
              <a:t>treat something to the place outside the conference rooms. </a:t>
            </a:r>
            <a:endParaRPr lang="el-GR" dirty="0">
              <a:cs typeface="Microsoft Tai Le" panose="020B0502040204020203" pitchFamily="34" charset="0"/>
            </a:endParaRPr>
          </a:p>
          <a:p>
            <a:pPr>
              <a:lnSpc>
                <a:spcPct val="100000"/>
              </a:lnSpc>
              <a:buFont typeface="Wingdings" panose="05000000000000000000" pitchFamily="2" charset="2"/>
              <a:buChar char="v"/>
            </a:pPr>
            <a:r>
              <a:rPr lang="en-US" dirty="0">
                <a:cs typeface="Microsoft Tai Le" panose="020B0502040204020203" pitchFamily="34" charset="0"/>
              </a:rPr>
              <a:t> Portions will be individuals and packaged.</a:t>
            </a:r>
            <a:endParaRPr lang="el-GR" dirty="0">
              <a:cs typeface="Microsoft Tai Le" panose="020B0502040204020203" pitchFamily="34" charset="0"/>
            </a:endParaRPr>
          </a:p>
          <a:p>
            <a:pPr>
              <a:lnSpc>
                <a:spcPct val="100000"/>
              </a:lnSpc>
              <a:buFont typeface="Wingdings" panose="05000000000000000000" pitchFamily="2" charset="2"/>
              <a:buChar char="v"/>
            </a:pPr>
            <a:r>
              <a:rPr lang="en-US" dirty="0">
                <a:cs typeface="Microsoft Tai Le" panose="020B0502040204020203" pitchFamily="34" charset="0"/>
              </a:rPr>
              <a:t> </a:t>
            </a:r>
            <a:r>
              <a:rPr lang="el-GR" dirty="0">
                <a:cs typeface="Microsoft Tai Le" panose="020B0502040204020203" pitchFamily="34" charset="0"/>
              </a:rPr>
              <a:t>Τ</a:t>
            </a:r>
            <a:r>
              <a:rPr lang="en-US" dirty="0">
                <a:cs typeface="Microsoft Tai Le" panose="020B0502040204020203" pitchFamily="34" charset="0"/>
              </a:rPr>
              <a:t>he backyard of the building is available for enjoying your lunch as long as social distance is maintained </a:t>
            </a:r>
            <a:endParaRPr lang="el-GR" dirty="0">
              <a:cs typeface="Microsoft Tai Le" panose="020B0502040204020203"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55E79D99-4FD1-4355-8599-E1E230873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356" y="5486212"/>
            <a:ext cx="2578687" cy="825688"/>
          </a:xfrm>
          <a:prstGeom prst="rect">
            <a:avLst/>
          </a:prstGeom>
        </p:spPr>
      </p:pic>
      <p:pic>
        <p:nvPicPr>
          <p:cNvPr id="5" name="Picture 2">
            <a:extLst>
              <a:ext uri="{FF2B5EF4-FFF2-40B4-BE49-F238E27FC236}">
                <a16:creationId xmlns:a16="http://schemas.microsoft.com/office/drawing/2014/main" id="{D2BE59EF-903A-4570-B9A2-FDEF39226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Tree>
    <p:extLst>
      <p:ext uri="{BB962C8B-B14F-4D97-AF65-F5344CB8AC3E}">
        <p14:creationId xmlns:p14="http://schemas.microsoft.com/office/powerpoint/2010/main" val="200773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B1A18-A4B8-4D97-8A6E-FC7AE7D2850D}"/>
              </a:ext>
            </a:extLst>
          </p:cNvPr>
          <p:cNvSpPr>
            <a:spLocks noGrp="1"/>
          </p:cNvSpPr>
          <p:nvPr>
            <p:ph type="title"/>
          </p:nvPr>
        </p:nvSpPr>
        <p:spPr>
          <a:xfrm>
            <a:off x="838200" y="1306718"/>
            <a:ext cx="10515600" cy="1325563"/>
          </a:xfrm>
        </p:spPr>
        <p:txBody>
          <a:bodyPr/>
          <a:lstStyle/>
          <a:p>
            <a:r>
              <a:rPr lang="en-US" dirty="0">
                <a:cs typeface="Microsoft Tai Le" panose="020B0502040204020203" pitchFamily="34" charset="0"/>
              </a:rPr>
              <a:t>Conference Health Protection </a:t>
            </a:r>
            <a:endParaRPr lang="el-GR" dirty="0">
              <a:cs typeface="Microsoft Tai Le" panose="020B0502040204020203" pitchFamily="34" charset="0"/>
            </a:endParaRPr>
          </a:p>
        </p:txBody>
      </p:sp>
      <p:sp>
        <p:nvSpPr>
          <p:cNvPr id="3" name="Θέση περιεχομένου 2">
            <a:extLst>
              <a:ext uri="{FF2B5EF4-FFF2-40B4-BE49-F238E27FC236}">
                <a16:creationId xmlns:a16="http://schemas.microsoft.com/office/drawing/2014/main" id="{0BB6AD64-F354-43EA-A699-8148F2BBC302}"/>
              </a:ext>
            </a:extLst>
          </p:cNvPr>
          <p:cNvSpPr>
            <a:spLocks noGrp="1"/>
          </p:cNvSpPr>
          <p:nvPr>
            <p:ph idx="1"/>
          </p:nvPr>
        </p:nvSpPr>
        <p:spPr>
          <a:xfrm>
            <a:off x="838200" y="2506662"/>
            <a:ext cx="10515600" cy="4351338"/>
          </a:xfrm>
        </p:spPr>
        <p:txBody>
          <a:bodyPr/>
          <a:lstStyle/>
          <a:p>
            <a:pPr marL="0" indent="0">
              <a:lnSpc>
                <a:spcPct val="150000"/>
              </a:lnSpc>
              <a:buNone/>
            </a:pPr>
            <a:r>
              <a:rPr lang="en-US" dirty="0">
                <a:cs typeface="Microsoft Tai Le" panose="020B0502040204020203" pitchFamily="34" charset="0"/>
              </a:rPr>
              <a:t>Conference organizers in collaboration with health professionals bring the responsibility of conducting a </a:t>
            </a:r>
            <a:r>
              <a:rPr lang="en-US" b="1" dirty="0">
                <a:cs typeface="Microsoft Tai Le" panose="020B0502040204020203" pitchFamily="34" charset="0"/>
              </a:rPr>
              <a:t>rapid test </a:t>
            </a:r>
            <a:r>
              <a:rPr lang="en-US" dirty="0">
                <a:cs typeface="Microsoft Tai Le" panose="020B0502040204020203" pitchFamily="34" charset="0"/>
              </a:rPr>
              <a:t>at the beginning of the conference to attendees who do not have a vaccination certificate. A mobile health unit team from  EODY organization will be outside</a:t>
            </a:r>
            <a:r>
              <a:rPr lang="el-GR" dirty="0">
                <a:cs typeface="Microsoft Tai Le" panose="020B0502040204020203" pitchFamily="34" charset="0"/>
              </a:rPr>
              <a:t> </a:t>
            </a:r>
            <a:r>
              <a:rPr lang="en-US" dirty="0">
                <a:cs typeface="Microsoft Tai Le" panose="020B0502040204020203" pitchFamily="34" charset="0"/>
              </a:rPr>
              <a:t>the building.  </a:t>
            </a:r>
            <a:endParaRPr lang="el-GR" dirty="0">
              <a:cs typeface="Microsoft Tai Le" panose="020B0502040204020203"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55E79D99-4FD1-4355-8599-E1E230873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356" y="5486212"/>
            <a:ext cx="2578687" cy="825688"/>
          </a:xfrm>
          <a:prstGeom prst="rect">
            <a:avLst/>
          </a:prstGeom>
        </p:spPr>
      </p:pic>
      <p:pic>
        <p:nvPicPr>
          <p:cNvPr id="5" name="Picture 2">
            <a:extLst>
              <a:ext uri="{FF2B5EF4-FFF2-40B4-BE49-F238E27FC236}">
                <a16:creationId xmlns:a16="http://schemas.microsoft.com/office/drawing/2014/main" id="{E77B1509-D3C5-4D9C-9CDD-6E0FAC3177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Tree>
    <p:extLst>
      <p:ext uri="{BB962C8B-B14F-4D97-AF65-F5344CB8AC3E}">
        <p14:creationId xmlns:p14="http://schemas.microsoft.com/office/powerpoint/2010/main" val="115421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C984CA-0EA1-45D3-8E7F-22495F3EF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
        <p:nvSpPr>
          <p:cNvPr id="2" name="Τίτλος 1">
            <a:extLst>
              <a:ext uri="{FF2B5EF4-FFF2-40B4-BE49-F238E27FC236}">
                <a16:creationId xmlns:a16="http://schemas.microsoft.com/office/drawing/2014/main" id="{134B1A18-A4B8-4D97-8A6E-FC7AE7D2850D}"/>
              </a:ext>
            </a:extLst>
          </p:cNvPr>
          <p:cNvSpPr>
            <a:spLocks noGrp="1"/>
          </p:cNvSpPr>
          <p:nvPr>
            <p:ph type="title"/>
          </p:nvPr>
        </p:nvSpPr>
        <p:spPr>
          <a:xfrm>
            <a:off x="747889" y="1380596"/>
            <a:ext cx="10515600" cy="1325563"/>
          </a:xfrm>
        </p:spPr>
        <p:txBody>
          <a:bodyPr/>
          <a:lstStyle/>
          <a:p>
            <a:r>
              <a:rPr lang="en-US" dirty="0">
                <a:latin typeface="Microsoft Tai Le" panose="020B0502040204020203" pitchFamily="34" charset="0"/>
                <a:cs typeface="Microsoft Tai Le" panose="020B0502040204020203" pitchFamily="34" charset="0"/>
              </a:rPr>
              <a:t> </a:t>
            </a:r>
            <a:r>
              <a:rPr lang="en-US" dirty="0">
                <a:cs typeface="Microsoft Tai Le" panose="020B0502040204020203" pitchFamily="34" charset="0"/>
              </a:rPr>
              <a:t>Personal Hygiene Measures </a:t>
            </a:r>
            <a:endParaRPr lang="el-GR" dirty="0">
              <a:cs typeface="Microsoft Tai Le" panose="020B0502040204020203" pitchFamily="34" charset="0"/>
            </a:endParaRPr>
          </a:p>
        </p:txBody>
      </p:sp>
      <p:sp>
        <p:nvSpPr>
          <p:cNvPr id="3" name="Θέση περιεχομένου 2">
            <a:extLst>
              <a:ext uri="{FF2B5EF4-FFF2-40B4-BE49-F238E27FC236}">
                <a16:creationId xmlns:a16="http://schemas.microsoft.com/office/drawing/2014/main" id="{0BB6AD64-F354-43EA-A699-8148F2BBC302}"/>
              </a:ext>
            </a:extLst>
          </p:cNvPr>
          <p:cNvSpPr>
            <a:spLocks noGrp="1"/>
          </p:cNvSpPr>
          <p:nvPr>
            <p:ph idx="1"/>
          </p:nvPr>
        </p:nvSpPr>
        <p:spPr>
          <a:xfrm>
            <a:off x="838200" y="2706159"/>
            <a:ext cx="10515600" cy="4351338"/>
          </a:xfrm>
        </p:spPr>
        <p:txBody>
          <a:bodyPr/>
          <a:lstStyle/>
          <a:p>
            <a:pPr>
              <a:lnSpc>
                <a:spcPct val="150000"/>
              </a:lnSpc>
              <a:buFont typeface="Wingdings" panose="05000000000000000000" pitchFamily="2" charset="2"/>
              <a:buChar char="ü"/>
            </a:pPr>
            <a:r>
              <a:rPr lang="en-US" dirty="0">
                <a:cs typeface="Microsoft Tai Le" panose="020B0502040204020203" pitchFamily="34" charset="0"/>
              </a:rPr>
              <a:t> Wear a mask in all areas of the conference</a:t>
            </a:r>
            <a:endParaRPr lang="el-GR" dirty="0">
              <a:cs typeface="Microsoft Tai Le" panose="020B0502040204020203" pitchFamily="34" charset="0"/>
            </a:endParaRPr>
          </a:p>
          <a:p>
            <a:pPr>
              <a:lnSpc>
                <a:spcPct val="150000"/>
              </a:lnSpc>
              <a:buFont typeface="Wingdings" panose="05000000000000000000" pitchFamily="2" charset="2"/>
              <a:buChar char="ü"/>
            </a:pPr>
            <a:r>
              <a:rPr lang="en-US" dirty="0">
                <a:cs typeface="Microsoft Tai Le" panose="020B0502040204020203" pitchFamily="34" charset="0"/>
              </a:rPr>
              <a:t> Make frequent use of sanitizers</a:t>
            </a:r>
            <a:endParaRPr lang="el-GR" dirty="0">
              <a:cs typeface="Microsoft Tai Le" panose="020B0502040204020203" pitchFamily="34" charset="0"/>
            </a:endParaRPr>
          </a:p>
          <a:p>
            <a:pPr>
              <a:lnSpc>
                <a:spcPct val="150000"/>
              </a:lnSpc>
              <a:buFont typeface="Wingdings" panose="05000000000000000000" pitchFamily="2" charset="2"/>
              <a:buChar char="ü"/>
            </a:pPr>
            <a:r>
              <a:rPr lang="en-US" dirty="0">
                <a:cs typeface="Microsoft Tai Le" panose="020B0502040204020203" pitchFamily="34" charset="0"/>
              </a:rPr>
              <a:t> Keep social distances </a:t>
            </a:r>
            <a:endParaRPr lang="el-GR" dirty="0">
              <a:cs typeface="Microsoft Tai Le" panose="020B0502040204020203" pitchFamily="34" charset="0"/>
            </a:endParaRPr>
          </a:p>
          <a:p>
            <a:pPr>
              <a:lnSpc>
                <a:spcPct val="150000"/>
              </a:lnSpc>
              <a:buFont typeface="Wingdings" panose="05000000000000000000" pitchFamily="2" charset="2"/>
              <a:buChar char="ü"/>
            </a:pPr>
            <a:r>
              <a:rPr lang="en-US" dirty="0">
                <a:cs typeface="Microsoft Tai Le" panose="020B0502040204020203" pitchFamily="34" charset="0"/>
              </a:rPr>
              <a:t> Avoid touching surfaces </a:t>
            </a:r>
          </a:p>
          <a:p>
            <a:pPr>
              <a:lnSpc>
                <a:spcPct val="150000"/>
              </a:lnSpc>
            </a:pPr>
            <a:endParaRPr lang="el-GR" dirty="0">
              <a:cs typeface="Microsoft Tai Le" panose="020B0502040204020203" pitchFamily="34" charset="0"/>
            </a:endParaRPr>
          </a:p>
          <a:p>
            <a:pPr>
              <a:lnSpc>
                <a:spcPct val="150000"/>
              </a:lnSpc>
            </a:pPr>
            <a:endParaRPr lang="el-GR" dirty="0">
              <a:cs typeface="Microsoft Tai Le" panose="020B0502040204020203"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55E79D99-4FD1-4355-8599-E1E230873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356" y="5486212"/>
            <a:ext cx="2578687" cy="825688"/>
          </a:xfrm>
          <a:prstGeom prst="rect">
            <a:avLst/>
          </a:prstGeom>
        </p:spPr>
      </p:pic>
    </p:spTree>
    <p:extLst>
      <p:ext uri="{BB962C8B-B14F-4D97-AF65-F5344CB8AC3E}">
        <p14:creationId xmlns:p14="http://schemas.microsoft.com/office/powerpoint/2010/main" val="2311183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3509888"/>
            <a:ext cx="12192000" cy="32426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351693" y="3784214"/>
            <a:ext cx="1125415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F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0504" y="6158749"/>
            <a:ext cx="1308561" cy="417710"/>
          </a:xfrm>
          <a:prstGeom prst="rect">
            <a:avLst/>
          </a:prstGeom>
        </p:spPr>
      </p:pic>
      <p:sp>
        <p:nvSpPr>
          <p:cNvPr id="9" name="Text Placeholder 6"/>
          <p:cNvSpPr txBox="1">
            <a:spLocks/>
          </p:cNvSpPr>
          <p:nvPr/>
        </p:nvSpPr>
        <p:spPr>
          <a:xfrm>
            <a:off x="351693" y="5036234"/>
            <a:ext cx="9162758" cy="239854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13"/>
          <p:cNvSpPr/>
          <p:nvPr/>
        </p:nvSpPr>
        <p:spPr>
          <a:xfrm>
            <a:off x="0" y="6752492"/>
            <a:ext cx="12192000" cy="105509"/>
          </a:xfrm>
          <a:prstGeom prst="rect">
            <a:avLst/>
          </a:prstGeom>
          <a:solidFill>
            <a:srgbClr val="93C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ECE4030-D485-472D-B513-F8506E8EDD82}"/>
              </a:ext>
            </a:extLst>
          </p:cNvPr>
          <p:cNvSpPr txBox="1"/>
          <p:nvPr/>
        </p:nvSpPr>
        <p:spPr>
          <a:xfrm>
            <a:off x="1101101" y="4440343"/>
            <a:ext cx="11254154" cy="1631216"/>
          </a:xfrm>
          <a:prstGeom prst="rect">
            <a:avLst/>
          </a:prstGeom>
          <a:noFill/>
        </p:spPr>
        <p:txBody>
          <a:bodyPr wrap="square" rtlCol="0">
            <a:spAutoFit/>
          </a:bodyPr>
          <a:lstStyle/>
          <a:p>
            <a:r>
              <a:rPr lang="en-US" sz="4000" b="1" dirty="0">
                <a:latin typeface="+mj-lt"/>
              </a:rPr>
              <a:t>Thank you for your attention!</a:t>
            </a:r>
          </a:p>
          <a:p>
            <a:r>
              <a:rPr lang="en-US" sz="2800" b="1" dirty="0">
                <a:latin typeface="+mj-lt"/>
              </a:rPr>
              <a:t> </a:t>
            </a:r>
            <a:r>
              <a:rPr lang="en-US" sz="2400" b="1" dirty="0">
                <a:latin typeface="+mj-lt"/>
              </a:rPr>
              <a:t>Stay safe </a:t>
            </a:r>
            <a:r>
              <a:rPr lang="en-US" sz="2400" b="1">
                <a:latin typeface="+mj-lt"/>
              </a:rPr>
              <a:t>through CEST2021</a:t>
            </a:r>
            <a:br>
              <a:rPr lang="en-US" sz="3200" b="1" dirty="0"/>
            </a:br>
            <a:endParaRPr lang="fr-FR" sz="3200" b="1" dirty="0"/>
          </a:p>
        </p:txBody>
      </p:sp>
    </p:spTree>
    <p:extLst>
      <p:ext uri="{BB962C8B-B14F-4D97-AF65-F5344CB8AC3E}">
        <p14:creationId xmlns:p14="http://schemas.microsoft.com/office/powerpoint/2010/main" val="30445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A5258D-53B9-4D3B-8BD3-B93D44CDE479}"/>
              </a:ext>
            </a:extLst>
          </p:cNvPr>
          <p:cNvSpPr txBox="1"/>
          <p:nvPr/>
        </p:nvSpPr>
        <p:spPr>
          <a:xfrm>
            <a:off x="1079339" y="2844901"/>
            <a:ext cx="9708266" cy="2246769"/>
          </a:xfrm>
          <a:prstGeom prst="rect">
            <a:avLst/>
          </a:prstGeom>
          <a:noFill/>
        </p:spPr>
        <p:txBody>
          <a:bodyPr wrap="square" rtlCol="0">
            <a:spAutoFit/>
          </a:bodyPr>
          <a:lstStyle/>
          <a:p>
            <a:pPr algn="just"/>
            <a:r>
              <a:rPr lang="en-US" sz="2800" dirty="0">
                <a:cs typeface="Microsoft Tai Le" panose="020B0502040204020203" pitchFamily="34" charset="0"/>
              </a:rPr>
              <a:t>On behalf of the Organizing Committee, we have the special honor and pleasure to announce you the 17</a:t>
            </a:r>
            <a:r>
              <a:rPr lang="en-US" sz="2800" baseline="30000" dirty="0"/>
              <a:t>th</a:t>
            </a:r>
            <a:r>
              <a:rPr lang="en-US" sz="2800" dirty="0"/>
              <a:t> International Conference on Environmental Science &amp; Technology </a:t>
            </a:r>
            <a:r>
              <a:rPr lang="en-US" sz="2800" dirty="0">
                <a:cs typeface="Microsoft Tai Le" panose="020B0502040204020203" pitchFamily="34" charset="0"/>
              </a:rPr>
              <a:t>CEST2021 in Athens as a “ </a:t>
            </a:r>
            <a:r>
              <a:rPr lang="en-US" sz="2800" b="1" dirty="0">
                <a:cs typeface="Microsoft Tai Le" panose="020B0502040204020203" pitchFamily="34" charset="0"/>
              </a:rPr>
              <a:t>hybrid</a:t>
            </a:r>
            <a:r>
              <a:rPr lang="en-US" sz="2800" dirty="0">
                <a:cs typeface="Microsoft Tai Le" panose="020B0502040204020203" pitchFamily="34" charset="0"/>
              </a:rPr>
              <a:t> ” conference in which all measures are taken to protect against coronavirus spread. </a:t>
            </a:r>
          </a:p>
        </p:txBody>
      </p:sp>
      <p:pic>
        <p:nvPicPr>
          <p:cNvPr id="14" name="Εικόνα 13" descr="Εικόνα που περιέχει κείμενο&#10;&#10;Περιγραφή που δημιουργήθηκε αυτόματα">
            <a:extLst>
              <a:ext uri="{FF2B5EF4-FFF2-40B4-BE49-F238E27FC236}">
                <a16:creationId xmlns:a16="http://schemas.microsoft.com/office/drawing/2014/main" id="{55FC8205-E550-4777-9FC2-A540EFBD3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29" y="5482739"/>
            <a:ext cx="2578687" cy="825688"/>
          </a:xfrm>
          <a:prstGeom prst="rect">
            <a:avLst/>
          </a:prstGeom>
        </p:spPr>
      </p:pic>
      <p:pic>
        <p:nvPicPr>
          <p:cNvPr id="8" name="Picture 2">
            <a:extLst>
              <a:ext uri="{FF2B5EF4-FFF2-40B4-BE49-F238E27FC236}">
                <a16:creationId xmlns:a16="http://schemas.microsoft.com/office/drawing/2014/main" id="{F75DE541-3299-4A23-A60E-FF5D9F1F9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57945" cy="2453833"/>
          </a:xfrm>
          <a:prstGeom prst="rect">
            <a:avLst/>
          </a:prstGeom>
        </p:spPr>
      </p:pic>
    </p:spTree>
    <p:extLst>
      <p:ext uri="{BB962C8B-B14F-4D97-AF65-F5344CB8AC3E}">
        <p14:creationId xmlns:p14="http://schemas.microsoft.com/office/powerpoint/2010/main" val="859449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A5258D-53B9-4D3B-8BD3-B93D44CDE479}"/>
              </a:ext>
            </a:extLst>
          </p:cNvPr>
          <p:cNvSpPr txBox="1"/>
          <p:nvPr/>
        </p:nvSpPr>
        <p:spPr>
          <a:xfrm>
            <a:off x="1194122" y="2805083"/>
            <a:ext cx="9803756" cy="2246769"/>
          </a:xfrm>
          <a:prstGeom prst="rect">
            <a:avLst/>
          </a:prstGeom>
          <a:noFill/>
        </p:spPr>
        <p:txBody>
          <a:bodyPr wrap="square" rtlCol="0">
            <a:spAutoFit/>
          </a:bodyPr>
          <a:lstStyle/>
          <a:p>
            <a:pPr algn="just"/>
            <a:r>
              <a:rPr lang="en-US" sz="2800" dirty="0">
                <a:cs typeface="Microsoft Tai Le" panose="020B0502040204020203" pitchFamily="34" charset="0"/>
              </a:rPr>
              <a:t>Under the special circumstances of  COVID-19 pandemic this year, our main concern to success is public health assurance. About that proposal we put efforts on CEST2021 following all hygiene rules in accordance with national protocols for the operation of conferences during this period</a:t>
            </a:r>
            <a:endParaRPr lang="el-GR" sz="2800" dirty="0">
              <a:cs typeface="Microsoft Tai Le" panose="020B0502040204020203" pitchFamily="34" charset="0"/>
            </a:endParaRPr>
          </a:p>
        </p:txBody>
      </p:sp>
      <p:pic>
        <p:nvPicPr>
          <p:cNvPr id="14" name="Εικόνα 13" descr="Εικόνα που περιέχει κείμενο&#10;&#10;Περιγραφή που δημιουργήθηκε αυτόματα">
            <a:extLst>
              <a:ext uri="{FF2B5EF4-FFF2-40B4-BE49-F238E27FC236}">
                <a16:creationId xmlns:a16="http://schemas.microsoft.com/office/drawing/2014/main" id="{55FC8205-E550-4777-9FC2-A540EFBD3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29" y="5482739"/>
            <a:ext cx="2578687" cy="825688"/>
          </a:xfrm>
          <a:prstGeom prst="rect">
            <a:avLst/>
          </a:prstGeom>
        </p:spPr>
      </p:pic>
      <p:pic>
        <p:nvPicPr>
          <p:cNvPr id="8" name="Picture 2">
            <a:extLst>
              <a:ext uri="{FF2B5EF4-FFF2-40B4-BE49-F238E27FC236}">
                <a16:creationId xmlns:a16="http://schemas.microsoft.com/office/drawing/2014/main" id="{F75DE541-3299-4A23-A60E-FF5D9F1F9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57945" cy="2453833"/>
          </a:xfrm>
          <a:prstGeom prst="rect">
            <a:avLst/>
          </a:prstGeom>
        </p:spPr>
      </p:pic>
    </p:spTree>
    <p:extLst>
      <p:ext uri="{BB962C8B-B14F-4D97-AF65-F5344CB8AC3E}">
        <p14:creationId xmlns:p14="http://schemas.microsoft.com/office/powerpoint/2010/main" val="188499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6A5258D-53B9-4D3B-8BD3-B93D44CDE479}"/>
              </a:ext>
            </a:extLst>
          </p:cNvPr>
          <p:cNvSpPr txBox="1"/>
          <p:nvPr/>
        </p:nvSpPr>
        <p:spPr>
          <a:xfrm>
            <a:off x="1402465" y="3255380"/>
            <a:ext cx="9387069" cy="1815882"/>
          </a:xfrm>
          <a:prstGeom prst="rect">
            <a:avLst/>
          </a:prstGeom>
          <a:noFill/>
        </p:spPr>
        <p:txBody>
          <a:bodyPr wrap="square" rtlCol="0">
            <a:spAutoFit/>
          </a:bodyPr>
          <a:lstStyle/>
          <a:p>
            <a:pPr algn="just"/>
            <a:r>
              <a:rPr lang="en-US" sz="2800" dirty="0">
                <a:cs typeface="Microsoft Tai Le" panose="020B0502040204020203" pitchFamily="34" charset="0"/>
              </a:rPr>
              <a:t>As a </a:t>
            </a:r>
            <a:r>
              <a:rPr lang="en-US" sz="2800" b="1" dirty="0">
                <a:cs typeface="Microsoft Tai Le" panose="020B0502040204020203" pitchFamily="34" charset="0"/>
              </a:rPr>
              <a:t>hybrid</a:t>
            </a:r>
            <a:r>
              <a:rPr lang="en-US" sz="2800" dirty="0">
                <a:cs typeface="Microsoft Tai Le" panose="020B0502040204020203" pitchFamily="34" charset="0"/>
              </a:rPr>
              <a:t> Conference, CEST2021 includes</a:t>
            </a:r>
            <a:r>
              <a:rPr lang="el-GR" sz="2800" dirty="0">
                <a:cs typeface="Microsoft Tai Le" panose="020B0502040204020203" pitchFamily="34" charset="0"/>
              </a:rPr>
              <a:t> </a:t>
            </a:r>
            <a:r>
              <a:rPr lang="en-US" sz="2800" dirty="0">
                <a:cs typeface="Microsoft Tai Le" panose="020B0502040204020203" pitchFamily="34" charset="0"/>
              </a:rPr>
              <a:t>workshops and speeches both in person and virtual sessions. Participants may attend online any session either workshop or speech through CEST area (cest</a:t>
            </a:r>
            <a:r>
              <a:rPr lang="el-GR" sz="2800" dirty="0">
                <a:cs typeface="Microsoft Tai Le" panose="020B0502040204020203" pitchFamily="34" charset="0"/>
              </a:rPr>
              <a:t>.</a:t>
            </a:r>
            <a:r>
              <a:rPr lang="en-US" sz="2800" dirty="0">
                <a:cs typeface="Microsoft Tai Le" panose="020B0502040204020203" pitchFamily="34" charset="0"/>
              </a:rPr>
              <a:t>gnest.org)</a:t>
            </a:r>
            <a:endParaRPr lang="el-GR" sz="2800" dirty="0">
              <a:cs typeface="Microsoft Tai Le" panose="020B0502040204020203" pitchFamily="34" charset="0"/>
            </a:endParaRPr>
          </a:p>
        </p:txBody>
      </p:sp>
      <p:pic>
        <p:nvPicPr>
          <p:cNvPr id="14" name="Εικόνα 13" descr="Εικόνα που περιέχει κείμενο&#10;&#10;Περιγραφή που δημιουργήθηκε αυτόματα">
            <a:extLst>
              <a:ext uri="{FF2B5EF4-FFF2-40B4-BE49-F238E27FC236}">
                <a16:creationId xmlns:a16="http://schemas.microsoft.com/office/drawing/2014/main" id="{55FC8205-E550-4777-9FC2-A540EFBD3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029" y="5482739"/>
            <a:ext cx="2578687" cy="825688"/>
          </a:xfrm>
          <a:prstGeom prst="rect">
            <a:avLst/>
          </a:prstGeom>
        </p:spPr>
      </p:pic>
      <p:pic>
        <p:nvPicPr>
          <p:cNvPr id="8" name="Picture 2">
            <a:extLst>
              <a:ext uri="{FF2B5EF4-FFF2-40B4-BE49-F238E27FC236}">
                <a16:creationId xmlns:a16="http://schemas.microsoft.com/office/drawing/2014/main" id="{F75DE541-3299-4A23-A60E-FF5D9F1F90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1357945" cy="2453833"/>
          </a:xfrm>
          <a:prstGeom prst="rect">
            <a:avLst/>
          </a:prstGeom>
        </p:spPr>
      </p:pic>
    </p:spTree>
    <p:extLst>
      <p:ext uri="{BB962C8B-B14F-4D97-AF65-F5344CB8AC3E}">
        <p14:creationId xmlns:p14="http://schemas.microsoft.com/office/powerpoint/2010/main" val="330689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298515-6137-4E52-A643-447D6FC6DCAD}"/>
              </a:ext>
            </a:extLst>
          </p:cNvPr>
          <p:cNvSpPr>
            <a:spLocks noGrp="1"/>
          </p:cNvSpPr>
          <p:nvPr>
            <p:ph type="title"/>
          </p:nvPr>
        </p:nvSpPr>
        <p:spPr>
          <a:xfrm>
            <a:off x="733778" y="1215745"/>
            <a:ext cx="10515600" cy="1325563"/>
          </a:xfrm>
        </p:spPr>
        <p:txBody>
          <a:bodyPr/>
          <a:lstStyle/>
          <a:p>
            <a:r>
              <a:rPr lang="en-US" dirty="0">
                <a:cs typeface="Microsoft Tai Le" panose="020B0502040204020203" pitchFamily="34" charset="0"/>
              </a:rPr>
              <a:t>Welcome on CEST2021</a:t>
            </a:r>
            <a:endParaRPr lang="el-GR" dirty="0">
              <a:cs typeface="Microsoft Tai Le" panose="020B0502040204020203" pitchFamily="34" charset="0"/>
            </a:endParaRPr>
          </a:p>
        </p:txBody>
      </p:sp>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EB01BE9E-EBB9-493E-9B19-1BD0CDC2E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356" y="5486212"/>
            <a:ext cx="2578687" cy="825688"/>
          </a:xfrm>
          <a:prstGeom prst="rect">
            <a:avLst/>
          </a:prstGeom>
        </p:spPr>
      </p:pic>
      <p:pic>
        <p:nvPicPr>
          <p:cNvPr id="5" name="Picture 2">
            <a:extLst>
              <a:ext uri="{FF2B5EF4-FFF2-40B4-BE49-F238E27FC236}">
                <a16:creationId xmlns:a16="http://schemas.microsoft.com/office/drawing/2014/main" id="{CF685953-D746-4DBD-A68B-2C443DC529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
        <p:nvSpPr>
          <p:cNvPr id="6" name="Θέση περιεχομένου 5">
            <a:extLst>
              <a:ext uri="{FF2B5EF4-FFF2-40B4-BE49-F238E27FC236}">
                <a16:creationId xmlns:a16="http://schemas.microsoft.com/office/drawing/2014/main" id="{0646C02E-353A-4BEE-BF1E-A045D9020FC1}"/>
              </a:ext>
            </a:extLst>
          </p:cNvPr>
          <p:cNvSpPr>
            <a:spLocks noGrp="1"/>
          </p:cNvSpPr>
          <p:nvPr>
            <p:ph idx="1"/>
          </p:nvPr>
        </p:nvSpPr>
        <p:spPr>
          <a:xfrm>
            <a:off x="733778" y="2290268"/>
            <a:ext cx="10620022" cy="2652360"/>
          </a:xfrm>
        </p:spPr>
        <p:txBody>
          <a:bodyPr>
            <a:noAutofit/>
          </a:bodyPr>
          <a:lstStyle/>
          <a:p>
            <a:pPr marL="0" indent="0">
              <a:lnSpc>
                <a:spcPct val="120000"/>
              </a:lnSpc>
              <a:buNone/>
            </a:pPr>
            <a:r>
              <a:rPr lang="en-US" dirty="0"/>
              <a:t>In case of physical presence in conference, is required  for attendees to </a:t>
            </a:r>
            <a:r>
              <a:rPr lang="en-US" b="1" dirty="0"/>
              <a:t>be vaccinated  </a:t>
            </a:r>
            <a:r>
              <a:rPr lang="en-US" dirty="0"/>
              <a:t>or </a:t>
            </a:r>
            <a:r>
              <a:rPr lang="en-US" b="1" dirty="0"/>
              <a:t>have become ill </a:t>
            </a:r>
            <a:r>
              <a:rPr lang="en-US" dirty="0"/>
              <a:t>by COVID-19 or have undergone a </a:t>
            </a:r>
            <a:r>
              <a:rPr lang="en-US" b="1" dirty="0"/>
              <a:t>rapid antigen test </a:t>
            </a:r>
            <a:r>
              <a:rPr lang="en-US" dirty="0"/>
              <a:t>or a </a:t>
            </a:r>
            <a:r>
              <a:rPr lang="en-US" b="1" dirty="0"/>
              <a:t>RT-PCR test</a:t>
            </a:r>
            <a:r>
              <a:rPr lang="en-US" dirty="0"/>
              <a:t>. </a:t>
            </a:r>
          </a:p>
          <a:p>
            <a:pPr marL="0" indent="0">
              <a:lnSpc>
                <a:spcPct val="120000"/>
              </a:lnSpc>
              <a:buNone/>
            </a:pPr>
            <a:r>
              <a:rPr lang="en-US" dirty="0"/>
              <a:t>To enter the venue, participants must present a valid vaccination certificate or disease certification or a valid rapid test or PCR test.</a:t>
            </a:r>
          </a:p>
        </p:txBody>
      </p:sp>
    </p:spTree>
    <p:extLst>
      <p:ext uri="{BB962C8B-B14F-4D97-AF65-F5344CB8AC3E}">
        <p14:creationId xmlns:p14="http://schemas.microsoft.com/office/powerpoint/2010/main" val="4151349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298515-6137-4E52-A643-447D6FC6DCAD}"/>
              </a:ext>
            </a:extLst>
          </p:cNvPr>
          <p:cNvSpPr>
            <a:spLocks noGrp="1"/>
          </p:cNvSpPr>
          <p:nvPr>
            <p:ph type="title"/>
          </p:nvPr>
        </p:nvSpPr>
        <p:spPr>
          <a:xfrm>
            <a:off x="702734" y="1145771"/>
            <a:ext cx="10515600" cy="1325563"/>
          </a:xfrm>
        </p:spPr>
        <p:txBody>
          <a:bodyPr/>
          <a:lstStyle/>
          <a:p>
            <a:r>
              <a:rPr lang="en-US" dirty="0">
                <a:cs typeface="Microsoft Tai Le" panose="020B0502040204020203" pitchFamily="34" charset="0"/>
              </a:rPr>
              <a:t>Validity of  COVID-19 Certificates</a:t>
            </a:r>
            <a:endParaRPr lang="el-GR" dirty="0">
              <a:cs typeface="Microsoft Tai Le" panose="020B0502040204020203" pitchFamily="34" charset="0"/>
            </a:endParaRPr>
          </a:p>
        </p:txBody>
      </p:sp>
      <p:sp>
        <p:nvSpPr>
          <p:cNvPr id="3" name="Θέση περιεχομένου 2">
            <a:extLst>
              <a:ext uri="{FF2B5EF4-FFF2-40B4-BE49-F238E27FC236}">
                <a16:creationId xmlns:a16="http://schemas.microsoft.com/office/drawing/2014/main" id="{3CB42475-BBC5-43F8-BF77-BDA59388ED0E}"/>
              </a:ext>
            </a:extLst>
          </p:cNvPr>
          <p:cNvSpPr>
            <a:spLocks noGrp="1"/>
          </p:cNvSpPr>
          <p:nvPr>
            <p:ph idx="1"/>
          </p:nvPr>
        </p:nvSpPr>
        <p:spPr>
          <a:xfrm>
            <a:off x="702734" y="2401359"/>
            <a:ext cx="10515600" cy="4351338"/>
          </a:xfrm>
        </p:spPr>
        <p:txBody>
          <a:bodyPr/>
          <a:lstStyle/>
          <a:p>
            <a:pPr>
              <a:lnSpc>
                <a:spcPct val="150000"/>
              </a:lnSpc>
              <a:buFont typeface="Wingdings" panose="05000000000000000000" pitchFamily="2" charset="2"/>
              <a:buChar char="ü"/>
            </a:pPr>
            <a:r>
              <a:rPr lang="en-US" dirty="0">
                <a:cs typeface="Microsoft Tai Le" panose="020B0502040204020203" pitchFamily="34" charset="0"/>
              </a:rPr>
              <a:t> Vaccination certificate after </a:t>
            </a:r>
            <a:r>
              <a:rPr lang="en-US" b="1" dirty="0">
                <a:cs typeface="Microsoft Tai Le" panose="020B0502040204020203" pitchFamily="34" charset="0"/>
              </a:rPr>
              <a:t>14 days </a:t>
            </a:r>
            <a:r>
              <a:rPr lang="en-US" dirty="0">
                <a:cs typeface="Microsoft Tai Le" panose="020B0502040204020203" pitchFamily="34" charset="0"/>
              </a:rPr>
              <a:t>since last dose </a:t>
            </a:r>
          </a:p>
          <a:p>
            <a:pPr>
              <a:lnSpc>
                <a:spcPct val="150000"/>
              </a:lnSpc>
              <a:buFont typeface="Wingdings" panose="05000000000000000000" pitchFamily="2" charset="2"/>
              <a:buChar char="ü"/>
            </a:pPr>
            <a:r>
              <a:rPr lang="en-US" dirty="0">
                <a:cs typeface="Microsoft Tai Le" panose="020B0502040204020203" pitchFamily="34" charset="0"/>
              </a:rPr>
              <a:t> Disease certificate  up to </a:t>
            </a:r>
            <a:r>
              <a:rPr lang="en-US" b="1" dirty="0">
                <a:cs typeface="Microsoft Tai Le" panose="020B0502040204020203" pitchFamily="34" charset="0"/>
              </a:rPr>
              <a:t>6 months </a:t>
            </a:r>
            <a:r>
              <a:rPr lang="en-US" dirty="0">
                <a:cs typeface="Microsoft Tai Le" panose="020B0502040204020203" pitchFamily="34" charset="0"/>
              </a:rPr>
              <a:t>after illness</a:t>
            </a:r>
          </a:p>
          <a:p>
            <a:pPr>
              <a:lnSpc>
                <a:spcPct val="150000"/>
              </a:lnSpc>
              <a:buFont typeface="Wingdings" panose="05000000000000000000" pitchFamily="2" charset="2"/>
              <a:buChar char="ü"/>
            </a:pPr>
            <a:r>
              <a:rPr lang="en-US" dirty="0">
                <a:cs typeface="Microsoft Tai Le" panose="020B0502040204020203" pitchFamily="34" charset="0"/>
              </a:rPr>
              <a:t> Rapid test </a:t>
            </a:r>
            <a:r>
              <a:rPr lang="el-GR" dirty="0">
                <a:cs typeface="Microsoft Tai Le" panose="020B0502040204020203" pitchFamily="34" charset="0"/>
              </a:rPr>
              <a:t> </a:t>
            </a:r>
            <a:r>
              <a:rPr lang="en-US" dirty="0">
                <a:cs typeface="Microsoft Tai Le" panose="020B0502040204020203" pitchFamily="34" charset="0"/>
              </a:rPr>
              <a:t>up to </a:t>
            </a:r>
            <a:r>
              <a:rPr lang="en-US" b="1" dirty="0">
                <a:cs typeface="Microsoft Tai Le" panose="020B0502040204020203" pitchFamily="34" charset="0"/>
              </a:rPr>
              <a:t>48 hours </a:t>
            </a:r>
            <a:r>
              <a:rPr lang="en-US" dirty="0">
                <a:cs typeface="Microsoft Tai Le" panose="020B0502040204020203" pitchFamily="34" charset="0"/>
              </a:rPr>
              <a:t>before   </a:t>
            </a:r>
          </a:p>
          <a:p>
            <a:pPr>
              <a:lnSpc>
                <a:spcPct val="150000"/>
              </a:lnSpc>
              <a:buFont typeface="Wingdings" panose="05000000000000000000" pitchFamily="2" charset="2"/>
              <a:buChar char="ü"/>
            </a:pPr>
            <a:r>
              <a:rPr lang="en-US" dirty="0">
                <a:cs typeface="Microsoft Tai Le" panose="020B0502040204020203" pitchFamily="34" charset="0"/>
              </a:rPr>
              <a:t> RT-PCR test  up to </a:t>
            </a:r>
            <a:r>
              <a:rPr lang="en-US" b="1" dirty="0">
                <a:cs typeface="Microsoft Tai Le" panose="020B0502040204020203" pitchFamily="34" charset="0"/>
              </a:rPr>
              <a:t>72 hours </a:t>
            </a:r>
            <a:r>
              <a:rPr lang="en-US" dirty="0">
                <a:cs typeface="Microsoft Tai Le" panose="020B0502040204020203" pitchFamily="34" charset="0"/>
              </a:rPr>
              <a:t>before </a:t>
            </a:r>
          </a:p>
          <a:p>
            <a:pPr marL="0" indent="0">
              <a:buNone/>
            </a:pPr>
            <a:endParaRPr lang="en-US" dirty="0">
              <a:cs typeface="Microsoft Tai Le" panose="020B0502040204020203" pitchFamily="34" charset="0"/>
            </a:endParaRPr>
          </a:p>
        </p:txBody>
      </p:sp>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EB01BE9E-EBB9-493E-9B19-1BD0CDC2EF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1356" y="5486212"/>
            <a:ext cx="2578687" cy="825688"/>
          </a:xfrm>
          <a:prstGeom prst="rect">
            <a:avLst/>
          </a:prstGeom>
        </p:spPr>
      </p:pic>
      <p:pic>
        <p:nvPicPr>
          <p:cNvPr id="5" name="Picture 2">
            <a:extLst>
              <a:ext uri="{FF2B5EF4-FFF2-40B4-BE49-F238E27FC236}">
                <a16:creationId xmlns:a16="http://schemas.microsoft.com/office/drawing/2014/main" id="{165718C7-8C4D-4132-BE87-33CD162C9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Tree>
    <p:extLst>
      <p:ext uri="{BB962C8B-B14F-4D97-AF65-F5344CB8AC3E}">
        <p14:creationId xmlns:p14="http://schemas.microsoft.com/office/powerpoint/2010/main" val="3886676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4B1A18-A4B8-4D97-8A6E-FC7AE7D2850D}"/>
              </a:ext>
            </a:extLst>
          </p:cNvPr>
          <p:cNvSpPr>
            <a:spLocks noGrp="1"/>
          </p:cNvSpPr>
          <p:nvPr>
            <p:ph type="title"/>
          </p:nvPr>
        </p:nvSpPr>
        <p:spPr>
          <a:xfrm>
            <a:off x="720078" y="1215745"/>
            <a:ext cx="10515600" cy="1325563"/>
          </a:xfrm>
        </p:spPr>
        <p:txBody>
          <a:bodyPr/>
          <a:lstStyle/>
          <a:p>
            <a:r>
              <a:rPr lang="en-US" dirty="0">
                <a:cs typeface="Microsoft Tai Le" panose="020B0502040204020203" pitchFamily="34" charset="0"/>
              </a:rPr>
              <a:t>Registration process </a:t>
            </a:r>
            <a:endParaRPr lang="el-GR" dirty="0">
              <a:cs typeface="Microsoft Tai Le" panose="020B0502040204020203" pitchFamily="34" charset="0"/>
            </a:endParaRPr>
          </a:p>
        </p:txBody>
      </p:sp>
      <p:sp>
        <p:nvSpPr>
          <p:cNvPr id="3" name="Θέση περιεχομένου 2">
            <a:extLst>
              <a:ext uri="{FF2B5EF4-FFF2-40B4-BE49-F238E27FC236}">
                <a16:creationId xmlns:a16="http://schemas.microsoft.com/office/drawing/2014/main" id="{0BB6AD64-F354-43EA-A699-8148F2BBC302}"/>
              </a:ext>
            </a:extLst>
          </p:cNvPr>
          <p:cNvSpPr>
            <a:spLocks noGrp="1"/>
          </p:cNvSpPr>
          <p:nvPr>
            <p:ph idx="1"/>
          </p:nvPr>
        </p:nvSpPr>
        <p:spPr>
          <a:xfrm>
            <a:off x="661017" y="2349711"/>
            <a:ext cx="10633722" cy="4073431"/>
          </a:xfrm>
        </p:spPr>
        <p:txBody>
          <a:bodyPr>
            <a:normAutofit fontScale="85000" lnSpcReduction="10000"/>
          </a:bodyPr>
          <a:lstStyle/>
          <a:p>
            <a:pPr>
              <a:lnSpc>
                <a:spcPct val="150000"/>
              </a:lnSpc>
              <a:buFont typeface="Wingdings" panose="05000000000000000000" pitchFamily="2" charset="2"/>
              <a:buChar char="v"/>
            </a:pPr>
            <a:r>
              <a:rPr lang="en-US" sz="3200" dirty="0">
                <a:cs typeface="Microsoft Tai Le" panose="020B0502040204020203" pitchFamily="34" charset="0"/>
              </a:rPr>
              <a:t> </a:t>
            </a:r>
            <a:r>
              <a:rPr lang="en-US" dirty="0">
                <a:cs typeface="Microsoft Tai Le" panose="020B0502040204020203" pitchFamily="34" charset="0"/>
              </a:rPr>
              <a:t>E</a:t>
            </a:r>
            <a:r>
              <a:rPr lang="en-US" dirty="0">
                <a:cs typeface="Microsoft Tai Le" panose="020B0502040204020203" pitchFamily="34" charset="0"/>
                <a:sym typeface="Wingdings" panose="05000000000000000000" pitchFamily="2" charset="2"/>
              </a:rPr>
              <a:t>-register strictly</a:t>
            </a:r>
            <a:r>
              <a:rPr lang="el-GR" dirty="0">
                <a:cs typeface="Microsoft Tai Le" panose="020B0502040204020203" pitchFamily="34" charset="0"/>
                <a:sym typeface="Wingdings" panose="05000000000000000000" pitchFamily="2" charset="2"/>
              </a:rPr>
              <a:t> </a:t>
            </a:r>
            <a:r>
              <a:rPr lang="en-US" dirty="0">
                <a:cs typeface="Microsoft Tai Le" panose="020B0502040204020203" pitchFamily="34" charset="0"/>
                <a:sym typeface="Wingdings" panose="05000000000000000000" pitchFamily="2" charset="2"/>
              </a:rPr>
              <a:t>necessary for natural presence (do not forget to bring your QR  code – unique for each participant)</a:t>
            </a:r>
          </a:p>
          <a:p>
            <a:pPr>
              <a:lnSpc>
                <a:spcPct val="150000"/>
              </a:lnSpc>
              <a:buFont typeface="Wingdings" panose="05000000000000000000" pitchFamily="2" charset="2"/>
              <a:buChar char="v"/>
            </a:pPr>
            <a:r>
              <a:rPr lang="en-US" dirty="0">
                <a:cs typeface="Microsoft Tai Le" panose="020B0502040204020203" pitchFamily="34" charset="0"/>
                <a:sym typeface="Wingdings" panose="05000000000000000000" pitchFamily="2" charset="2"/>
              </a:rPr>
              <a:t> Entrance with e-scanning of attendee card (QR code)</a:t>
            </a:r>
          </a:p>
          <a:p>
            <a:pPr>
              <a:lnSpc>
                <a:spcPct val="150000"/>
              </a:lnSpc>
              <a:buFont typeface="Wingdings" panose="05000000000000000000" pitchFamily="2" charset="2"/>
              <a:buChar char="v"/>
            </a:pPr>
            <a:r>
              <a:rPr lang="en-US" dirty="0">
                <a:cs typeface="Microsoft Tai Le" panose="020B0502040204020203" pitchFamily="34" charset="0"/>
                <a:sym typeface="Wingdings" panose="05000000000000000000" pitchFamily="2" charset="2"/>
              </a:rPr>
              <a:t> E-contact with</a:t>
            </a:r>
            <a:r>
              <a:rPr lang="el-GR" dirty="0">
                <a:cs typeface="Microsoft Tai Le" panose="020B0502040204020203" pitchFamily="34" charset="0"/>
                <a:sym typeface="Wingdings" panose="05000000000000000000" pitchFamily="2" charset="2"/>
              </a:rPr>
              <a:t> </a:t>
            </a:r>
            <a:r>
              <a:rPr lang="en-US" dirty="0">
                <a:cs typeface="Microsoft Tai Le" panose="020B0502040204020203" pitchFamily="34" charset="0"/>
                <a:sym typeface="Wingdings" panose="05000000000000000000" pitchFamily="2" charset="2"/>
              </a:rPr>
              <a:t>organizational services to avoid congestion (email us at cest@gnest.org)</a:t>
            </a:r>
          </a:p>
          <a:p>
            <a:pPr>
              <a:lnSpc>
                <a:spcPct val="150000"/>
              </a:lnSpc>
              <a:buFont typeface="Wingdings" panose="05000000000000000000" pitchFamily="2" charset="2"/>
              <a:buChar char="v"/>
            </a:pPr>
            <a:r>
              <a:rPr lang="en-US" dirty="0">
                <a:cs typeface="Microsoft Tai Le" panose="020B0502040204020203" pitchFamily="34" charset="0"/>
              </a:rPr>
              <a:t> Send your presentations (ppt files) to the Secretariat via email (cest@gnest.org)</a:t>
            </a:r>
            <a:endParaRPr lang="en-US" dirty="0">
              <a:cs typeface="Microsoft Tai Le" panose="020B0502040204020203" pitchFamily="34" charset="0"/>
              <a:sym typeface="Wingdings" panose="05000000000000000000" pitchFamily="2" charset="2"/>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55E79D99-4FD1-4355-8599-E1E230873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5469" y="5866356"/>
            <a:ext cx="2578687" cy="825688"/>
          </a:xfrm>
          <a:prstGeom prst="rect">
            <a:avLst/>
          </a:prstGeom>
        </p:spPr>
      </p:pic>
      <p:pic>
        <p:nvPicPr>
          <p:cNvPr id="5" name="Picture 2">
            <a:extLst>
              <a:ext uri="{FF2B5EF4-FFF2-40B4-BE49-F238E27FC236}">
                <a16:creationId xmlns:a16="http://schemas.microsoft.com/office/drawing/2014/main" id="{0FD37CE9-D5B2-4150-8EA1-251E8FB152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Tree>
    <p:extLst>
      <p:ext uri="{BB962C8B-B14F-4D97-AF65-F5344CB8AC3E}">
        <p14:creationId xmlns:p14="http://schemas.microsoft.com/office/powerpoint/2010/main" val="290953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80C984CA-0EA1-45D3-8E7F-22495F3EF1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
        <p:nvSpPr>
          <p:cNvPr id="2" name="Τίτλος 1">
            <a:extLst>
              <a:ext uri="{FF2B5EF4-FFF2-40B4-BE49-F238E27FC236}">
                <a16:creationId xmlns:a16="http://schemas.microsoft.com/office/drawing/2014/main" id="{134B1A18-A4B8-4D97-8A6E-FC7AE7D2850D}"/>
              </a:ext>
            </a:extLst>
          </p:cNvPr>
          <p:cNvSpPr>
            <a:spLocks noGrp="1"/>
          </p:cNvSpPr>
          <p:nvPr>
            <p:ph type="title"/>
          </p:nvPr>
        </p:nvSpPr>
        <p:spPr>
          <a:xfrm>
            <a:off x="612422" y="1117548"/>
            <a:ext cx="10515600" cy="1325563"/>
          </a:xfrm>
        </p:spPr>
        <p:txBody>
          <a:bodyPr/>
          <a:lstStyle/>
          <a:p>
            <a:r>
              <a:rPr lang="en-US" dirty="0">
                <a:latin typeface="Microsoft Tai Le" panose="020B0502040204020203" pitchFamily="34" charset="0"/>
                <a:cs typeface="Microsoft Tai Le" panose="020B0502040204020203" pitchFamily="34" charset="0"/>
              </a:rPr>
              <a:t> </a:t>
            </a:r>
            <a:endParaRPr lang="el-GR" dirty="0">
              <a:cs typeface="Microsoft Tai Le" panose="020B0502040204020203" pitchFamily="34" charset="0"/>
            </a:endParaRPr>
          </a:p>
        </p:txBody>
      </p:sp>
      <p:sp>
        <p:nvSpPr>
          <p:cNvPr id="6" name="Υπότιτλος 5">
            <a:extLst>
              <a:ext uri="{FF2B5EF4-FFF2-40B4-BE49-F238E27FC236}">
                <a16:creationId xmlns:a16="http://schemas.microsoft.com/office/drawing/2014/main" id="{27347D76-17C9-45AF-97C1-5C04CFB46358}"/>
              </a:ext>
            </a:extLst>
          </p:cNvPr>
          <p:cNvSpPr>
            <a:spLocks noGrp="1"/>
          </p:cNvSpPr>
          <p:nvPr>
            <p:ph idx="1"/>
          </p:nvPr>
        </p:nvSpPr>
        <p:spPr>
          <a:xfrm>
            <a:off x="612422" y="1547718"/>
            <a:ext cx="10515600" cy="4351338"/>
          </a:xfrm>
        </p:spPr>
        <p:txBody>
          <a:bodyPr>
            <a:normAutofit/>
          </a:bodyPr>
          <a:lstStyle/>
          <a:p>
            <a:pPr algn="l">
              <a:lnSpc>
                <a:spcPct val="150000"/>
              </a:lnSpc>
              <a:buFont typeface="Wingdings" panose="05000000000000000000" pitchFamily="2" charset="2"/>
              <a:buChar char="v"/>
            </a:pPr>
            <a:r>
              <a:rPr lang="en-US" dirty="0"/>
              <a:t> Participants may attend any session, workshop, speech online  through CEST Area, where they can log in after receiving username/password. </a:t>
            </a:r>
          </a:p>
          <a:p>
            <a:pPr>
              <a:lnSpc>
                <a:spcPct val="150000"/>
              </a:lnSpc>
              <a:buFont typeface="Wingdings" panose="05000000000000000000" pitchFamily="2" charset="2"/>
              <a:buChar char="v"/>
            </a:pPr>
            <a:r>
              <a:rPr lang="en-US" dirty="0"/>
              <a:t> In addition, authors are kindly requested to  check the day and time of their presentation(s) for possible changes, as the daily schedule may be modified. </a:t>
            </a:r>
            <a:endParaRPr lang="el-GR" dirty="0"/>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55E79D99-4FD1-4355-8599-E1E230873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1356" y="5486212"/>
            <a:ext cx="2578687" cy="825688"/>
          </a:xfrm>
          <a:prstGeom prst="rect">
            <a:avLst/>
          </a:prstGeom>
        </p:spPr>
      </p:pic>
    </p:spTree>
    <p:extLst>
      <p:ext uri="{BB962C8B-B14F-4D97-AF65-F5344CB8AC3E}">
        <p14:creationId xmlns:p14="http://schemas.microsoft.com/office/powerpoint/2010/main" val="1805396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593003BA-7091-4F05-ABE4-746A31F5A4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1215745"/>
          </a:xfrm>
          <a:prstGeom prst="rect">
            <a:avLst/>
          </a:prstGeom>
        </p:spPr>
      </p:pic>
      <p:sp>
        <p:nvSpPr>
          <p:cNvPr id="2" name="Τίτλος 1">
            <a:extLst>
              <a:ext uri="{FF2B5EF4-FFF2-40B4-BE49-F238E27FC236}">
                <a16:creationId xmlns:a16="http://schemas.microsoft.com/office/drawing/2014/main" id="{134B1A18-A4B8-4D97-8A6E-FC7AE7D2850D}"/>
              </a:ext>
            </a:extLst>
          </p:cNvPr>
          <p:cNvSpPr>
            <a:spLocks noGrp="1"/>
          </p:cNvSpPr>
          <p:nvPr>
            <p:ph type="title"/>
          </p:nvPr>
        </p:nvSpPr>
        <p:spPr>
          <a:xfrm>
            <a:off x="838200" y="1098373"/>
            <a:ext cx="10515600" cy="1325563"/>
          </a:xfrm>
        </p:spPr>
        <p:txBody>
          <a:bodyPr/>
          <a:lstStyle/>
          <a:p>
            <a:r>
              <a:rPr lang="en-US" dirty="0">
                <a:cs typeface="Microsoft Tai Le" panose="020B0502040204020203" pitchFamily="34" charset="0"/>
              </a:rPr>
              <a:t>Conference</a:t>
            </a:r>
            <a:r>
              <a:rPr lang="el-GR" dirty="0">
                <a:cs typeface="Microsoft Tai Le" panose="020B0502040204020203" pitchFamily="34" charset="0"/>
              </a:rPr>
              <a:t> </a:t>
            </a:r>
            <a:r>
              <a:rPr lang="en-US" dirty="0">
                <a:cs typeface="Microsoft Tai Le" panose="020B0502040204020203" pitchFamily="34" charset="0"/>
              </a:rPr>
              <a:t>Rooms  </a:t>
            </a:r>
            <a:endParaRPr lang="el-GR" dirty="0">
              <a:cs typeface="Microsoft Tai Le" panose="020B0502040204020203" pitchFamily="34" charset="0"/>
            </a:endParaRPr>
          </a:p>
        </p:txBody>
      </p:sp>
      <p:sp>
        <p:nvSpPr>
          <p:cNvPr id="3" name="Θέση περιεχομένου 2">
            <a:extLst>
              <a:ext uri="{FF2B5EF4-FFF2-40B4-BE49-F238E27FC236}">
                <a16:creationId xmlns:a16="http://schemas.microsoft.com/office/drawing/2014/main" id="{0BB6AD64-F354-43EA-A699-8148F2BBC302}"/>
              </a:ext>
            </a:extLst>
          </p:cNvPr>
          <p:cNvSpPr>
            <a:spLocks noGrp="1"/>
          </p:cNvSpPr>
          <p:nvPr>
            <p:ph idx="1"/>
          </p:nvPr>
        </p:nvSpPr>
        <p:spPr>
          <a:xfrm>
            <a:off x="838200" y="2314118"/>
            <a:ext cx="10515600" cy="3942844"/>
          </a:xfrm>
        </p:spPr>
        <p:txBody>
          <a:bodyPr>
            <a:normAutofit fontScale="70000" lnSpcReduction="20000"/>
          </a:bodyPr>
          <a:lstStyle/>
          <a:p>
            <a:pPr>
              <a:lnSpc>
                <a:spcPct val="128000"/>
              </a:lnSpc>
              <a:buFont typeface="Wingdings" panose="05000000000000000000" pitchFamily="2" charset="2"/>
              <a:buChar char="v"/>
            </a:pPr>
            <a:r>
              <a:rPr lang="en-US" dirty="0">
                <a:cs typeface="Microsoft Tai Le" panose="020B0502040204020203" pitchFamily="34" charset="0"/>
              </a:rPr>
              <a:t> Use of face mask is mandatory for all attendees, for delegates and  staff. </a:t>
            </a:r>
          </a:p>
          <a:p>
            <a:pPr>
              <a:lnSpc>
                <a:spcPct val="128000"/>
              </a:lnSpc>
              <a:buFont typeface="Wingdings" panose="05000000000000000000" pitchFamily="2" charset="2"/>
              <a:buChar char="v"/>
            </a:pPr>
            <a:r>
              <a:rPr lang="en-US" dirty="0">
                <a:cs typeface="Microsoft Tai Le" panose="020B0502040204020203" pitchFamily="34" charset="0"/>
              </a:rPr>
              <a:t> Use only marked seats</a:t>
            </a:r>
            <a:r>
              <a:rPr lang="el-GR" dirty="0">
                <a:cs typeface="Microsoft Tai Le" panose="020B0502040204020203" pitchFamily="34" charset="0"/>
              </a:rPr>
              <a:t> </a:t>
            </a:r>
            <a:r>
              <a:rPr lang="en-US" dirty="0">
                <a:cs typeface="Microsoft Tai Le" panose="020B0502040204020203" pitchFamily="34" charset="0"/>
              </a:rPr>
              <a:t>in rooms to keep distances </a:t>
            </a:r>
          </a:p>
          <a:p>
            <a:pPr>
              <a:lnSpc>
                <a:spcPct val="128000"/>
              </a:lnSpc>
              <a:buFont typeface="Wingdings" panose="05000000000000000000" pitchFamily="2" charset="2"/>
              <a:buChar char="v"/>
            </a:pPr>
            <a:r>
              <a:rPr lang="en-US" dirty="0">
                <a:cs typeface="Microsoft Tai Le" panose="020B0502040204020203" pitchFamily="34" charset="0"/>
              </a:rPr>
              <a:t> The speakers may not be wearing a mask during their presentations as long as distance is maintained</a:t>
            </a:r>
          </a:p>
          <a:p>
            <a:pPr>
              <a:lnSpc>
                <a:spcPct val="128000"/>
              </a:lnSpc>
              <a:buFont typeface="Wingdings" panose="05000000000000000000" pitchFamily="2" charset="2"/>
              <a:buChar char="v"/>
            </a:pPr>
            <a:r>
              <a:rPr lang="en-US" dirty="0">
                <a:cs typeface="Microsoft Tai Le" panose="020B0502040204020203" pitchFamily="34" charset="0"/>
              </a:rPr>
              <a:t>The podium and the microphone will be disinfected before each presentation</a:t>
            </a:r>
          </a:p>
          <a:p>
            <a:pPr>
              <a:lnSpc>
                <a:spcPct val="128000"/>
              </a:lnSpc>
              <a:buFont typeface="Wingdings" panose="05000000000000000000" pitchFamily="2" charset="2"/>
              <a:buChar char="v"/>
            </a:pPr>
            <a:r>
              <a:rPr lang="en-US" dirty="0">
                <a:cs typeface="Microsoft Tai Le" panose="020B0502040204020203" pitchFamily="34" charset="0"/>
              </a:rPr>
              <a:t>For questions and answers from the audience disinfected microphones will be available each time</a:t>
            </a:r>
          </a:p>
          <a:p>
            <a:pPr>
              <a:lnSpc>
                <a:spcPct val="128000"/>
              </a:lnSpc>
              <a:buFont typeface="Wingdings" panose="05000000000000000000" pitchFamily="2" charset="2"/>
              <a:buChar char="v"/>
            </a:pPr>
            <a:r>
              <a:rPr lang="en-US" dirty="0">
                <a:cs typeface="Microsoft Tai Le" panose="020B0502040204020203" pitchFamily="34" charset="0"/>
              </a:rPr>
              <a:t>Disinfectants will be available in conference venue</a:t>
            </a:r>
          </a:p>
          <a:p>
            <a:pPr>
              <a:lnSpc>
                <a:spcPct val="128000"/>
              </a:lnSpc>
              <a:buFont typeface="Wingdings" panose="05000000000000000000" pitchFamily="2" charset="2"/>
              <a:buChar char="v"/>
            </a:pPr>
            <a:r>
              <a:rPr lang="en-US" dirty="0">
                <a:cs typeface="Microsoft Tai Le" panose="020B0502040204020203" pitchFamily="34" charset="0"/>
              </a:rPr>
              <a:t>Bringing food and drinks to the conference rooms is not permitted</a:t>
            </a:r>
          </a:p>
          <a:p>
            <a:pPr>
              <a:lnSpc>
                <a:spcPct val="100000"/>
              </a:lnSpc>
              <a:buFont typeface="Wingdings" panose="05000000000000000000" pitchFamily="2" charset="2"/>
              <a:buChar char="v"/>
            </a:pPr>
            <a:endParaRPr lang="el-GR" dirty="0">
              <a:cs typeface="Microsoft Tai Le" panose="020B0502040204020203" pitchFamily="34" charset="0"/>
            </a:endParaRPr>
          </a:p>
          <a:p>
            <a:endParaRPr lang="el-GR" dirty="0">
              <a:cs typeface="Microsoft Tai Le" panose="020B0502040204020203" pitchFamily="34" charset="0"/>
            </a:endParaRPr>
          </a:p>
        </p:txBody>
      </p:sp>
      <p:pic>
        <p:nvPicPr>
          <p:cNvPr id="4" name="Εικόνα 3" descr="Εικόνα που περιέχει κείμενο&#10;&#10;Περιγραφή που δημιουργήθηκε αυτόματα">
            <a:extLst>
              <a:ext uri="{FF2B5EF4-FFF2-40B4-BE49-F238E27FC236}">
                <a16:creationId xmlns:a16="http://schemas.microsoft.com/office/drawing/2014/main" id="{55E79D99-4FD1-4355-8599-E1E2308735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7661" y="5759627"/>
            <a:ext cx="2578687" cy="825688"/>
          </a:xfrm>
          <a:prstGeom prst="rect">
            <a:avLst/>
          </a:prstGeom>
        </p:spPr>
      </p:pic>
    </p:spTree>
    <p:extLst>
      <p:ext uri="{BB962C8B-B14F-4D97-AF65-F5344CB8AC3E}">
        <p14:creationId xmlns:p14="http://schemas.microsoft.com/office/powerpoint/2010/main" val="40960357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5912</TotalTime>
  <Words>615</Words>
  <Application>Microsoft Office PowerPoint</Application>
  <PresentationFormat>Ευρεία οθόνη</PresentationFormat>
  <Paragraphs>45</Paragraphs>
  <Slides>13</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2</vt:i4>
      </vt:variant>
      <vt:variant>
        <vt:lpstr>Τίτλοι διαφανειών</vt:lpstr>
      </vt:variant>
      <vt:variant>
        <vt:i4>13</vt:i4>
      </vt:variant>
    </vt:vector>
  </HeadingPairs>
  <TitlesOfParts>
    <vt:vector size="20" baseType="lpstr">
      <vt:lpstr>Arial</vt:lpstr>
      <vt:lpstr>Calibri</vt:lpstr>
      <vt:lpstr>Calibri Light</vt:lpstr>
      <vt:lpstr>Microsoft Tai Le</vt:lpstr>
      <vt:lpstr>Wingdings</vt:lpstr>
      <vt:lpstr>Θέμα του Office</vt:lpstr>
      <vt:lpstr>Office Theme</vt:lpstr>
      <vt:lpstr>Παρουσίαση του PowerPoint</vt:lpstr>
      <vt:lpstr>Παρουσίαση του PowerPoint</vt:lpstr>
      <vt:lpstr>Παρουσίαση του PowerPoint</vt:lpstr>
      <vt:lpstr>Παρουσίαση του PowerPoint</vt:lpstr>
      <vt:lpstr>Welcome on CEST2021</vt:lpstr>
      <vt:lpstr>Validity of  COVID-19 Certificates</vt:lpstr>
      <vt:lpstr>Registration process </vt:lpstr>
      <vt:lpstr> </vt:lpstr>
      <vt:lpstr>Conference Rooms  </vt:lpstr>
      <vt:lpstr>Lunch Break </vt:lpstr>
      <vt:lpstr>Conference Health Protection </vt:lpstr>
      <vt:lpstr> Personal Hygiene Measures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 Hybrid</dc:title>
  <dc:creator>Xypolias Panagiotis</dc:creator>
  <cp:lastModifiedBy>Klontza Eleftheria</cp:lastModifiedBy>
  <cp:revision>119</cp:revision>
  <dcterms:created xsi:type="dcterms:W3CDTF">2021-07-11T15:25:24Z</dcterms:created>
  <dcterms:modified xsi:type="dcterms:W3CDTF">2021-08-17T13:21:20Z</dcterms:modified>
</cp:coreProperties>
</file>