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63" r:id="rId2"/>
  </p:sldMasterIdLst>
  <p:notesMasterIdLst>
    <p:notesMasterId r:id="rId8"/>
  </p:notesMasterIdLst>
  <p:sldIdLst>
    <p:sldId id="4323" r:id="rId3"/>
    <p:sldId id="4329" r:id="rId4"/>
    <p:sldId id="4331" r:id="rId5"/>
    <p:sldId id="4332" r:id="rId6"/>
    <p:sldId id="4330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64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account" initials="Ma" lastIdx="6" clrIdx="0">
    <p:extLst>
      <p:ext uri="{19B8F6BF-5375-455C-9EA6-DF929625EA0E}">
        <p15:presenceInfo xmlns:p15="http://schemas.microsoft.com/office/powerpoint/2012/main" userId="e8a15a3b7feed3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B34A3"/>
    <a:srgbClr val="A6D3FF"/>
    <a:srgbClr val="387B39"/>
    <a:srgbClr val="96F357"/>
    <a:srgbClr val="F042F0"/>
    <a:srgbClr val="D65447"/>
    <a:srgbClr val="840404"/>
    <a:srgbClr val="C00000"/>
    <a:srgbClr val="D55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222" autoAdjust="0"/>
    <p:restoredTop sz="95726" autoAdjust="0"/>
  </p:normalViewPr>
  <p:slideViewPr>
    <p:cSldViewPr snapToGrid="0" showGuides="1">
      <p:cViewPr varScale="1">
        <p:scale>
          <a:sx n="111" d="100"/>
          <a:sy n="111" d="100"/>
        </p:scale>
        <p:origin x="546" y="114"/>
      </p:cViewPr>
      <p:guideLst>
        <p:guide orient="horz" pos="4110"/>
        <p:guide pos="64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FA35559-F90B-414D-9C0C-A712554A8D00}" type="datetimeFigureOut">
              <a:rPr lang="he-IL" smtClean="0"/>
              <a:t>כ"ב/שבט/תשפ"ב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8C7C3D4-BB44-4287-BAD3-ADD31E75F4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56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="" xmlns:a16="http://schemas.microsoft.com/office/drawing/2014/main" id="{AEE1E156-4741-4224-8562-336AADE38888}"/>
              </a:ext>
            </a:extLst>
          </p:cNvPr>
          <p:cNvSpPr/>
          <p:nvPr userDrawn="1"/>
        </p:nvSpPr>
        <p:spPr>
          <a:xfrm>
            <a:off x="1" y="1181934"/>
            <a:ext cx="11353799" cy="1515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CE85B4D7-D31C-4334-8EFF-D6ADD64C1A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1978" y="142843"/>
            <a:ext cx="8371822" cy="1039092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he-IL"/>
              <a:t>כותרת </a:t>
            </a:r>
            <a:br>
              <a:rPr lang="he-IL"/>
            </a:br>
            <a:r>
              <a:rPr lang="he-IL"/>
              <a:t>עד שתי שורות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="" xmlns:a16="http://schemas.microsoft.com/office/drawing/2014/main" id="{43C02B54-16C4-42CF-A73D-8B8CE6332CA7}"/>
              </a:ext>
            </a:extLst>
          </p:cNvPr>
          <p:cNvSpPr/>
          <p:nvPr userDrawn="1"/>
        </p:nvSpPr>
        <p:spPr>
          <a:xfrm>
            <a:off x="11466287" y="1181936"/>
            <a:ext cx="725714" cy="15156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ציין מיקום תוכן 12">
            <a:extLst>
              <a:ext uri="{FF2B5EF4-FFF2-40B4-BE49-F238E27FC236}">
                <a16:creationId xmlns="" xmlns:a16="http://schemas.microsoft.com/office/drawing/2014/main" id="{39D89D6F-019B-4C07-B56B-EC645767D33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542258"/>
            <a:ext cx="10515600" cy="50276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pic>
        <p:nvPicPr>
          <p:cNvPr id="10" name="תמונה 9">
            <a:extLst>
              <a:ext uri="{FF2B5EF4-FFF2-40B4-BE49-F238E27FC236}">
                <a16:creationId xmlns="" xmlns:a16="http://schemas.microsoft.com/office/drawing/2014/main" id="{517738DD-9497-4F64-B6B0-76F12EDE71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892" y="186999"/>
            <a:ext cx="1440871" cy="861559"/>
          </a:xfrm>
          <a:prstGeom prst="rect">
            <a:avLst/>
          </a:prstGeom>
        </p:spPr>
      </p:pic>
      <p:pic>
        <p:nvPicPr>
          <p:cNvPr id="11" name="תמונה 10" descr="תמונה שמכילה אובייקט, שעון&#10;&#10;התיאור נוצר באופן אוטומטי">
            <a:extLst>
              <a:ext uri="{FF2B5EF4-FFF2-40B4-BE49-F238E27FC236}">
                <a16:creationId xmlns="" xmlns:a16="http://schemas.microsoft.com/office/drawing/2014/main" id="{90E44E43-A10F-4F31-B24E-D044422C8F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43" y="158002"/>
            <a:ext cx="919552" cy="919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607174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="" xmlns:a16="http://schemas.microsoft.com/office/drawing/2014/main" id="{8F9C0D63-E418-447A-A007-5A57A8DB02C5}"/>
              </a:ext>
            </a:extLst>
          </p:cNvPr>
          <p:cNvSpPr/>
          <p:nvPr userDrawn="1"/>
        </p:nvSpPr>
        <p:spPr>
          <a:xfrm>
            <a:off x="11069782" y="0"/>
            <a:ext cx="884447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8F701050-D9A5-46FD-84E4-3D9C67048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="" xmlns:a16="http://schemas.microsoft.com/office/drawing/2014/main" id="{CFA45D48-FF04-4FEB-9BE9-98C2BD232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="" xmlns:a16="http://schemas.microsoft.com/office/drawing/2014/main" id="{D30DE76E-EEF9-4705-83C3-C86CAAC1C334}"/>
              </a:ext>
            </a:extLst>
          </p:cNvPr>
          <p:cNvSpPr/>
          <p:nvPr userDrawn="1"/>
        </p:nvSpPr>
        <p:spPr>
          <a:xfrm>
            <a:off x="10668000" y="0"/>
            <a:ext cx="277089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" name="תמונה 14">
            <a:extLst>
              <a:ext uri="{FF2B5EF4-FFF2-40B4-BE49-F238E27FC236}">
                <a16:creationId xmlns="" xmlns:a16="http://schemas.microsoft.com/office/drawing/2014/main" id="{8C2A13BC-D0BD-40E8-8612-68C21EBC49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892" y="5738906"/>
            <a:ext cx="1440871" cy="861559"/>
          </a:xfrm>
          <a:prstGeom prst="rect">
            <a:avLst/>
          </a:prstGeom>
        </p:spPr>
      </p:pic>
      <p:pic>
        <p:nvPicPr>
          <p:cNvPr id="9" name="תמונה 8" descr="תמונה שמכילה אובייקט, שעון&#10;&#10;התיאור נוצר באופן אוטומטי">
            <a:extLst>
              <a:ext uri="{FF2B5EF4-FFF2-40B4-BE49-F238E27FC236}">
                <a16:creationId xmlns="" xmlns:a16="http://schemas.microsoft.com/office/drawing/2014/main" id="{D7164811-CAFC-4A71-84CC-01D02F751C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43" y="5709909"/>
            <a:ext cx="919552" cy="919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694967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="" xmlns:a16="http://schemas.microsoft.com/office/drawing/2014/main" id="{64F78790-EAD5-409D-A7DA-8688009AC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472" y="365125"/>
            <a:ext cx="8541327" cy="816809"/>
          </a:xfrm>
          <a:prstGeom prst="rect">
            <a:avLst/>
          </a:prstGeom>
        </p:spPr>
        <p:txBody>
          <a:bodyPr/>
          <a:lstStyle/>
          <a:p>
            <a:pPr marL="0" marR="0" lvl="0" indent="0" algn="r" rtl="1" fontAlgn="auto">
              <a:spcAft>
                <a:spcPts val="0"/>
              </a:spcAft>
              <a:buClrTx/>
              <a:buSzTx/>
              <a:buFontTx/>
              <a:tabLst/>
            </a:pPr>
            <a:r>
              <a:rPr lang="en-US" dirty="0"/>
              <a:t>Click to edit Master title style</a:t>
            </a:r>
            <a:endParaRPr lang="aa-ET" dirty="0"/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9C381AB8-E7F7-4633-855B-68911823A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92" y="1466875"/>
            <a:ext cx="11076708" cy="516945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marR="0" lvl="0" algn="r" rtl="1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  <a:tabLst/>
            </a:pPr>
            <a:r>
              <a:rPr lang="en-US"/>
              <a:t>Click to edit Master text styles</a:t>
            </a:r>
          </a:p>
          <a:p>
            <a:pPr marR="0" lvl="1" algn="r" rtl="1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  <a:tabLst/>
            </a:pPr>
            <a:r>
              <a:rPr lang="en-US"/>
              <a:t>Second level</a:t>
            </a:r>
          </a:p>
          <a:p>
            <a:pPr marR="0" lvl="2" algn="r" rtl="1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  <a:tabLst/>
            </a:pPr>
            <a:r>
              <a:rPr lang="en-US"/>
              <a:t>Third level</a:t>
            </a:r>
          </a:p>
          <a:p>
            <a:pPr marR="0" lvl="3" algn="r" rtl="1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  <a:tabLst/>
            </a:pPr>
            <a:r>
              <a:rPr lang="en-US"/>
              <a:t>Fourth level</a:t>
            </a:r>
          </a:p>
          <a:p>
            <a:pPr marR="0" lvl="4" algn="r" rtl="1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  <a:tabLst/>
            </a:pPr>
            <a:r>
              <a:rPr lang="en-US"/>
              <a:t>Fifth level</a:t>
            </a:r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795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="" xmlns:a16="http://schemas.microsoft.com/office/drawing/2014/main" id="{8F9C0D63-E418-447A-A007-5A57A8DB02C5}"/>
              </a:ext>
            </a:extLst>
          </p:cNvPr>
          <p:cNvSpPr/>
          <p:nvPr userDrawn="1"/>
        </p:nvSpPr>
        <p:spPr>
          <a:xfrm>
            <a:off x="11069782" y="0"/>
            <a:ext cx="884447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8F701050-D9A5-46FD-84E4-3D9C67048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="" xmlns:a16="http://schemas.microsoft.com/office/drawing/2014/main" id="{CFA45D48-FF04-4FEB-9BE9-98C2BD232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/>
              <a:t>לחץ כדי לערוך סגנון כותרת משנה של תבנית בסיס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="" xmlns:a16="http://schemas.microsoft.com/office/drawing/2014/main" id="{D30DE76E-EEF9-4705-83C3-C86CAAC1C334}"/>
              </a:ext>
            </a:extLst>
          </p:cNvPr>
          <p:cNvSpPr/>
          <p:nvPr userDrawn="1"/>
        </p:nvSpPr>
        <p:spPr>
          <a:xfrm>
            <a:off x="10668000" y="0"/>
            <a:ext cx="277089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5" name="תמונה 14">
            <a:extLst>
              <a:ext uri="{FF2B5EF4-FFF2-40B4-BE49-F238E27FC236}">
                <a16:creationId xmlns="" xmlns:a16="http://schemas.microsoft.com/office/drawing/2014/main" id="{8C2A13BC-D0BD-40E8-8612-68C21EBC49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892" y="5738906"/>
            <a:ext cx="1440871" cy="861559"/>
          </a:xfrm>
          <a:prstGeom prst="rect">
            <a:avLst/>
          </a:prstGeom>
        </p:spPr>
      </p:pic>
      <p:pic>
        <p:nvPicPr>
          <p:cNvPr id="9" name="תמונה 8" descr="תמונה שמכילה אובייקט, שעון&#10;&#10;התיאור נוצר באופן אוטומטי">
            <a:extLst>
              <a:ext uri="{FF2B5EF4-FFF2-40B4-BE49-F238E27FC236}">
                <a16:creationId xmlns="" xmlns:a16="http://schemas.microsoft.com/office/drawing/2014/main" id="{D7164811-CAFC-4A71-84CC-01D02F751C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43" y="5709909"/>
            <a:ext cx="919552" cy="919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9771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25DC54-4FF9-4FFF-86BD-203BD97F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5260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="" xmlns:a16="http://schemas.microsoft.com/office/drawing/2014/main" id="{9E52232D-4AF9-448A-B66C-71070EFC6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9257"/>
            <a:ext cx="10515600" cy="494504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19" name="מציין מיקום של כותרת 1">
            <a:extLst>
              <a:ext uri="{FF2B5EF4-FFF2-40B4-BE49-F238E27FC236}">
                <a16:creationId xmlns="" xmlns:a16="http://schemas.microsoft.com/office/drawing/2014/main" id="{BC74AB60-8680-4411-8D22-67EB7B173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96"/>
            <a:ext cx="10515600" cy="103909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כותרת</a:t>
            </a:r>
            <a:br>
              <a:rPr lang="he-IL"/>
            </a:br>
            <a:r>
              <a:rPr lang="he-IL"/>
              <a:t>עד שתי שורות</a:t>
            </a:r>
          </a:p>
        </p:txBody>
      </p:sp>
    </p:spTree>
    <p:extLst>
      <p:ext uri="{BB962C8B-B14F-4D97-AF65-F5344CB8AC3E}">
        <p14:creationId xmlns:p14="http://schemas.microsoft.com/office/powerpoint/2010/main" val="78943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2">
            <a:extLst>
              <a:ext uri="{FF2B5EF4-FFF2-40B4-BE49-F238E27FC236}">
                <a16:creationId xmlns="" xmlns:a16="http://schemas.microsoft.com/office/drawing/2014/main" id="{8F723003-8D69-4F40-A462-611830AADA1F}"/>
              </a:ext>
            </a:extLst>
          </p:cNvPr>
          <p:cNvSpPr/>
          <p:nvPr userDrawn="1"/>
        </p:nvSpPr>
        <p:spPr>
          <a:xfrm>
            <a:off x="1" y="1181934"/>
            <a:ext cx="11353799" cy="1515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7">
            <a:extLst>
              <a:ext uri="{FF2B5EF4-FFF2-40B4-BE49-F238E27FC236}">
                <a16:creationId xmlns="" xmlns:a16="http://schemas.microsoft.com/office/drawing/2014/main" id="{749D1578-507C-404D-9EC8-DD1BFD2B1642}"/>
              </a:ext>
            </a:extLst>
          </p:cNvPr>
          <p:cNvSpPr/>
          <p:nvPr userDrawn="1"/>
        </p:nvSpPr>
        <p:spPr>
          <a:xfrm>
            <a:off x="11466287" y="1181936"/>
            <a:ext cx="725714" cy="15156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8" name="תמונה 9">
            <a:extLst>
              <a:ext uri="{FF2B5EF4-FFF2-40B4-BE49-F238E27FC236}">
                <a16:creationId xmlns="" xmlns:a16="http://schemas.microsoft.com/office/drawing/2014/main" id="{0FF503D1-99CF-47FE-9563-2940331D4AD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892" y="186999"/>
            <a:ext cx="1440871" cy="861559"/>
          </a:xfrm>
          <a:prstGeom prst="rect">
            <a:avLst/>
          </a:prstGeom>
        </p:spPr>
      </p:pic>
      <p:pic>
        <p:nvPicPr>
          <p:cNvPr id="9" name="תמונה 10" descr="תמונה שמכילה אובייקט, שעון&#10;&#10;התיאור נוצר באופן אוטומטי">
            <a:extLst>
              <a:ext uri="{FF2B5EF4-FFF2-40B4-BE49-F238E27FC236}">
                <a16:creationId xmlns="" xmlns:a16="http://schemas.microsoft.com/office/drawing/2014/main" id="{C5E882F7-5942-493C-8A49-53A52FD03EF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43" y="158002"/>
            <a:ext cx="919552" cy="919552"/>
          </a:xfrm>
          <a:prstGeom prst="rect">
            <a:avLst/>
          </a:prstGeom>
          <a:noFill/>
        </p:spPr>
      </p:pic>
      <p:sp>
        <p:nvSpPr>
          <p:cNvPr id="14" name="Title Placeholder 1">
            <a:extLst>
              <a:ext uri="{FF2B5EF4-FFF2-40B4-BE49-F238E27FC236}">
                <a16:creationId xmlns="" xmlns:a16="http://schemas.microsoft.com/office/drawing/2014/main" id="{24FF8923-9640-4D94-A322-6E50CD09D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809"/>
          </a:xfrm>
          <a:prstGeom prst="rect">
            <a:avLst/>
          </a:prstGeom>
        </p:spPr>
        <p:txBody>
          <a:bodyPr/>
          <a:lstStyle/>
          <a:p>
            <a:pPr marL="0" marR="0" lvl="0" indent="0" algn="r" rtl="1" fontAlgn="auto">
              <a:spcAft>
                <a:spcPts val="0"/>
              </a:spcAft>
              <a:buClrTx/>
              <a:buSzTx/>
              <a:buFontTx/>
              <a:tabLst/>
            </a:pPr>
            <a:r>
              <a:rPr lang="en-US" dirty="0"/>
              <a:t>Click to edit Master title style</a:t>
            </a:r>
            <a:endParaRPr lang="aa-ET" dirty="0"/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DAF4A258-3DD6-4FEE-AE75-3E32359B3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66875"/>
            <a:ext cx="10515600" cy="4710088"/>
          </a:xfrm>
          <a:prstGeom prst="rect">
            <a:avLst/>
          </a:prstGeom>
        </p:spPr>
        <p:txBody>
          <a:bodyPr/>
          <a:lstStyle/>
          <a:p>
            <a:pPr marR="0" lvl="0" algn="r" rtl="1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  <a:tabLst/>
            </a:pPr>
            <a:r>
              <a:rPr lang="en-US"/>
              <a:t>Click to edit Master text styles</a:t>
            </a:r>
          </a:p>
          <a:p>
            <a:pPr marR="0" lvl="1" algn="r" rtl="1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  <a:tabLst/>
            </a:pPr>
            <a:r>
              <a:rPr lang="en-US"/>
              <a:t>Second level</a:t>
            </a:r>
          </a:p>
          <a:p>
            <a:pPr marR="0" lvl="2" algn="r" rtl="1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  <a:tabLst/>
            </a:pPr>
            <a:r>
              <a:rPr lang="en-US"/>
              <a:t>Third level</a:t>
            </a:r>
          </a:p>
          <a:p>
            <a:pPr marR="0" lvl="3" algn="r" rtl="1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  <a:tabLst/>
            </a:pPr>
            <a:r>
              <a:rPr lang="en-US"/>
              <a:t>Fourth level</a:t>
            </a:r>
          </a:p>
          <a:p>
            <a:pPr marR="0" lvl="4" algn="r" rtl="1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150000"/>
              <a:buFont typeface="Wingdings" panose="05000000000000000000" pitchFamily="2" charset="2"/>
              <a:buChar char="§"/>
              <a:tabLst/>
            </a:pPr>
            <a:r>
              <a:rPr lang="en-US"/>
              <a:t>Fifth level</a:t>
            </a:r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83567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4F8AF9DD-0FD1-4CCA-BFAF-5BD78135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9375"/>
            <a:ext cx="9144000" cy="866516"/>
          </a:xfrm>
        </p:spPr>
        <p:txBody>
          <a:bodyPr>
            <a:normAutofit fontScale="90000"/>
          </a:bodyPr>
          <a:lstStyle/>
          <a:p>
            <a:r>
              <a:rPr lang="he-IL"/>
              <a:t>התפרצות אומיקרון בישראל</a:t>
            </a:r>
            <a:endParaRPr lang="he-IL" dirty="0"/>
          </a:p>
        </p:txBody>
      </p:sp>
      <p:sp>
        <p:nvSpPr>
          <p:cNvPr id="3" name="תיבת טקסט 2">
            <a:extLst>
              <a:ext uri="{FF2B5EF4-FFF2-40B4-BE49-F238E27FC236}">
                <a16:creationId xmlns="" xmlns:a16="http://schemas.microsoft.com/office/drawing/2014/main" id="{D02273B9-3EB7-4336-830D-461C8F3D9CB4}"/>
              </a:ext>
            </a:extLst>
          </p:cNvPr>
          <p:cNvSpPr txBox="1"/>
          <p:nvPr/>
        </p:nvSpPr>
        <p:spPr>
          <a:xfrm>
            <a:off x="3236421" y="3241964"/>
            <a:ext cx="571915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/>
              <a:t>23.1.2022</a:t>
            </a:r>
          </a:p>
        </p:txBody>
      </p:sp>
    </p:spTree>
    <p:extLst>
      <p:ext uri="{BB962C8B-B14F-4D97-AF65-F5344CB8AC3E}">
        <p14:creationId xmlns:p14="http://schemas.microsoft.com/office/powerpoint/2010/main" val="112152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8B807495-A843-4C00-9BA2-5F8ABB52C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שיעור חיוביים – מתי התחיל לעלות</a:t>
            </a:r>
            <a:endParaRPr lang="aa-ET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D865467-8A38-4F8A-BF92-4114A8FE8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623" y="1432039"/>
            <a:ext cx="9324753" cy="509173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0BDE116A-855B-4565-A182-13658EE36921}"/>
              </a:ext>
            </a:extLst>
          </p:cNvPr>
          <p:cNvCxnSpPr/>
          <p:nvPr/>
        </p:nvCxnSpPr>
        <p:spPr>
          <a:xfrm>
            <a:off x="7167889" y="4146698"/>
            <a:ext cx="0" cy="192449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318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8B807495-A843-4C00-9BA2-5F8ABB52C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שיעור חיוביים – בין חו"ל לקהילה</a:t>
            </a:r>
            <a:endParaRPr lang="aa-ET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2356171E-CA3C-46E4-A7EE-0E8284C933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1163" r="5323"/>
          <a:stretch/>
        </p:blipFill>
        <p:spPr>
          <a:xfrm>
            <a:off x="2519915" y="1695342"/>
            <a:ext cx="6560289" cy="501981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590C91EF-5534-4CED-956E-FF442E6546AF}"/>
              </a:ext>
            </a:extLst>
          </p:cNvPr>
          <p:cNvCxnSpPr>
            <a:cxnSpLocks/>
          </p:cNvCxnSpPr>
          <p:nvPr/>
        </p:nvCxnSpPr>
        <p:spPr>
          <a:xfrm>
            <a:off x="6976503" y="1977656"/>
            <a:ext cx="0" cy="36044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21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8B807495-A843-4C00-9BA2-5F8ABB52C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מעלה אדומים – תחילת ההתפרצות</a:t>
            </a:r>
            <a:endParaRPr lang="aa-ET" dirty="0"/>
          </a:p>
        </p:txBody>
      </p:sp>
      <p:pic>
        <p:nvPicPr>
          <p:cNvPr id="6" name="Picture 4" descr="btm.png">
            <a:extLst>
              <a:ext uri="{FF2B5EF4-FFF2-40B4-BE49-F238E27FC236}">
                <a16:creationId xmlns="" xmlns:a16="http://schemas.microsoft.com/office/drawing/2014/main" id="{47C4414C-3CA3-4499-A9A3-3DEBFDBD4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99" y="5514755"/>
            <a:ext cx="11581473" cy="1221988"/>
          </a:xfrm>
          <a:prstGeom prst="rect">
            <a:avLst/>
          </a:prstGeom>
        </p:spPr>
      </p:pic>
      <p:pic>
        <p:nvPicPr>
          <p:cNvPr id="7" name="Picture 42" descr="A picture containing object, clock&#10;&#10;Description automatically generated">
            <a:extLst>
              <a:ext uri="{FF2B5EF4-FFF2-40B4-BE49-F238E27FC236}">
                <a16:creationId xmlns="" xmlns:a16="http://schemas.microsoft.com/office/drawing/2014/main" id="{DEF6EAC6-572C-4A2E-9EA6-824417D8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870" y="6343639"/>
            <a:ext cx="489098" cy="489098"/>
          </a:xfrm>
          <a:prstGeom prst="rect">
            <a:avLst/>
          </a:prstGeom>
        </p:spPr>
      </p:pic>
      <p:pic>
        <p:nvPicPr>
          <p:cNvPr id="8" name="Picture 18" descr="מעלה אדומים_R_from_confirmed_cases_per_city_2021-12-25.png">
            <a:extLst>
              <a:ext uri="{FF2B5EF4-FFF2-40B4-BE49-F238E27FC236}">
                <a16:creationId xmlns="" xmlns:a16="http://schemas.microsoft.com/office/drawing/2014/main" id="{70B017A1-EC72-4288-9BF8-DF23D3A494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9180" y="1885030"/>
            <a:ext cx="4786615" cy="3589961"/>
          </a:xfrm>
          <a:prstGeom prst="rect">
            <a:avLst/>
          </a:prstGeom>
        </p:spPr>
      </p:pic>
      <p:pic>
        <p:nvPicPr>
          <p:cNvPr id="9" name="Picture 17" descr="מעלה אדומים_stoplight_2021-12-25.png">
            <a:extLst>
              <a:ext uri="{FF2B5EF4-FFF2-40B4-BE49-F238E27FC236}">
                <a16:creationId xmlns="" xmlns:a16="http://schemas.microsoft.com/office/drawing/2014/main" id="{9C490161-30B3-4F1B-923F-7E96B69E09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9987" y="1885030"/>
            <a:ext cx="4786614" cy="3589961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0ED37338-77D4-4E88-8D37-77A27F73ECA9}"/>
              </a:ext>
            </a:extLst>
          </p:cNvPr>
          <p:cNvCxnSpPr>
            <a:cxnSpLocks/>
          </p:cNvCxnSpPr>
          <p:nvPr/>
        </p:nvCxnSpPr>
        <p:spPr>
          <a:xfrm>
            <a:off x="3988757" y="2147777"/>
            <a:ext cx="0" cy="249865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B268C2A0-B74B-4E92-90FF-96F68C8E7615}"/>
              </a:ext>
            </a:extLst>
          </p:cNvPr>
          <p:cNvCxnSpPr>
            <a:cxnSpLocks/>
          </p:cNvCxnSpPr>
          <p:nvPr/>
        </p:nvCxnSpPr>
        <p:spPr>
          <a:xfrm>
            <a:off x="9212885" y="2147777"/>
            <a:ext cx="0" cy="249865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996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8B807495-A843-4C00-9BA2-5F8ABB52C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שיעור אומיקרון מהקיטים הייעודיים – דוגמה מקופת חולים לאומית</a:t>
            </a:r>
            <a:endParaRPr lang="aa-ET" dirty="0"/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="" xmlns:a16="http://schemas.microsoft.com/office/drawing/2014/main" id="{1026940C-31A2-4EAE-AC2E-0752D08B6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2041"/>
            <a:ext cx="12193281" cy="526311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A5D11C8E-3BC0-4B13-A943-C1F5D25F63D9}"/>
              </a:ext>
            </a:extLst>
          </p:cNvPr>
          <p:cNvSpPr/>
          <p:nvPr/>
        </p:nvSpPr>
        <p:spPr>
          <a:xfrm>
            <a:off x="7315200" y="6496493"/>
            <a:ext cx="1807535" cy="138223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01FAEA2-DAC5-4197-9483-4B0165454A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729"/>
          <a:stretch/>
        </p:blipFill>
        <p:spPr>
          <a:xfrm>
            <a:off x="5058737" y="2254102"/>
            <a:ext cx="3290700" cy="135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072253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כחול מספר שתיים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התאמה אישית 1">
      <a:majorFont>
        <a:latin typeface="Calibri Light"/>
        <a:ea typeface=""/>
        <a:cs typeface="Gisha"/>
      </a:majorFont>
      <a:minorFont>
        <a:latin typeface="Calibri"/>
        <a:ea typeface=""/>
        <a:cs typeface="Gish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כחול מספר שתיים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התאמה אישית 1">
      <a:majorFont>
        <a:latin typeface="Calibri Light"/>
        <a:ea typeface=""/>
        <a:cs typeface="Gisha"/>
      </a:majorFont>
      <a:minorFont>
        <a:latin typeface="Calibri"/>
        <a:ea typeface=""/>
        <a:cs typeface="Gish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12438</TotalTime>
  <Words>30</Words>
  <Application>Microsoft Office PowerPoint</Application>
  <PresentationFormat>מסך רחב</PresentationFormat>
  <Paragraphs>6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Gisha</vt:lpstr>
      <vt:lpstr>Wingdings</vt:lpstr>
      <vt:lpstr>1_ערכת נושא Office</vt:lpstr>
      <vt:lpstr>ערכת נושא Office</vt:lpstr>
      <vt:lpstr>התפרצות אומיקרון בישראל</vt:lpstr>
      <vt:lpstr>שיעור חיוביים – מתי התחיל לעלות</vt:lpstr>
      <vt:lpstr>שיעור חיוביים – בין חו"ל לקהילה</vt:lpstr>
      <vt:lpstr>מעלה אדומים – תחילת ההתפרצות</vt:lpstr>
      <vt:lpstr>שיעור אומיקרון מהקיטים הייעודיים – דוגמה מקופת חולים לאומית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tamiros21@gmail.com</dc:creator>
  <cp:lastModifiedBy>יגאל אמיתי</cp:lastModifiedBy>
  <cp:revision>524</cp:revision>
  <dcterms:created xsi:type="dcterms:W3CDTF">2021-07-10T08:21:16Z</dcterms:created>
  <dcterms:modified xsi:type="dcterms:W3CDTF">2022-01-24T11:58:52Z</dcterms:modified>
</cp:coreProperties>
</file>